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6" r:id="rId2"/>
    <p:sldId id="308" r:id="rId3"/>
    <p:sldId id="269" r:id="rId4"/>
    <p:sldId id="270" r:id="rId5"/>
    <p:sldId id="271" r:id="rId6"/>
    <p:sldId id="309" r:id="rId7"/>
    <p:sldId id="328" r:id="rId8"/>
    <p:sldId id="310" r:id="rId9"/>
    <p:sldId id="311" r:id="rId10"/>
    <p:sldId id="312" r:id="rId11"/>
    <p:sldId id="315" r:id="rId12"/>
    <p:sldId id="314" r:id="rId13"/>
    <p:sldId id="258" r:id="rId14"/>
    <p:sldId id="259" r:id="rId15"/>
    <p:sldId id="260" r:id="rId16"/>
    <p:sldId id="261" r:id="rId17"/>
    <p:sldId id="307" r:id="rId18"/>
    <p:sldId id="276" r:id="rId19"/>
    <p:sldId id="329" r:id="rId20"/>
    <p:sldId id="291" r:id="rId21"/>
    <p:sldId id="262" r:id="rId22"/>
    <p:sldId id="327" r:id="rId23"/>
    <p:sldId id="317" r:id="rId24"/>
    <p:sldId id="264" r:id="rId25"/>
    <p:sldId id="333" r:id="rId26"/>
    <p:sldId id="331" r:id="rId27"/>
    <p:sldId id="332" r:id="rId28"/>
    <p:sldId id="325" r:id="rId29"/>
    <p:sldId id="305" r:id="rId30"/>
    <p:sldId id="266" r:id="rId31"/>
    <p:sldId id="265" r:id="rId32"/>
    <p:sldId id="326" r:id="rId33"/>
    <p:sldId id="290" r:id="rId34"/>
    <p:sldId id="273" r:id="rId35"/>
    <p:sldId id="274" r:id="rId36"/>
    <p:sldId id="278" r:id="rId37"/>
    <p:sldId id="293" r:id="rId38"/>
    <p:sldId id="294" r:id="rId39"/>
    <p:sldId id="292" r:id="rId40"/>
    <p:sldId id="295" r:id="rId41"/>
    <p:sldId id="297"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62" autoAdjust="0"/>
  </p:normalViewPr>
  <p:slideViewPr>
    <p:cSldViewPr snapToGrid="0" snapToObjects="1">
      <p:cViewPr>
        <p:scale>
          <a:sx n="105" d="100"/>
          <a:sy n="105" d="100"/>
        </p:scale>
        <p:origin x="-256"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17-06-21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17-06-21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cannot expect to collect and analyze complex datasets without getting outside our </a:t>
            </a:r>
            <a:r>
              <a:rPr lang="en-US" baseline="0" smtClean="0"/>
              <a:t>comfort zone.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a:t>
            </a:fld>
            <a:endParaRPr lang="en-US"/>
          </a:p>
        </p:txBody>
      </p:sp>
    </p:spTree>
    <p:extLst>
      <p:ext uri="{BB962C8B-B14F-4D97-AF65-F5344CB8AC3E}">
        <p14:creationId xmlns:p14="http://schemas.microsoft.com/office/powerpoint/2010/main" val="885021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One outstanding question I had was once we’d identified two BV subgroups, was </a:t>
            </a:r>
            <a:r>
              <a:rPr lang="en-CA" baseline="0" dirty="0" smtClean="0"/>
              <a:t>to find out which</a:t>
            </a:r>
            <a:r>
              <a:rPr lang="en-US" baseline="0" dirty="0" smtClean="0"/>
              <a:t> specific functions were different between them</a:t>
            </a:r>
          </a:p>
          <a:p>
            <a:pPr marL="228600" indent="-228600">
              <a:buFont typeface="+mj-lt"/>
              <a:buAutoNum type="arabicPeriod"/>
            </a:pPr>
            <a:r>
              <a:rPr lang="en-US" baseline="0" dirty="0" smtClean="0"/>
              <a:t>For this I used </a:t>
            </a:r>
            <a:r>
              <a:rPr lang="en-US" b="1" baseline="0" dirty="0" err="1" smtClean="0"/>
              <a:t>ALDEx</a:t>
            </a:r>
            <a:r>
              <a:rPr lang="en-US" b="0" baseline="0" dirty="0" smtClean="0"/>
              <a:t> which uses principles of Compositional Data Analysis and effect sizes to infer differences between groups</a:t>
            </a:r>
          </a:p>
          <a:p>
            <a:pPr marL="228600" indent="-228600">
              <a:buFont typeface="+mj-lt"/>
              <a:buAutoNum type="arabicPeriod"/>
            </a:pPr>
            <a:r>
              <a:rPr lang="en-US" b="0" baseline="0" dirty="0" smtClean="0"/>
              <a:t>The </a:t>
            </a:r>
            <a:r>
              <a:rPr lang="en-US" b="1" baseline="0" dirty="0" smtClean="0"/>
              <a:t>effect size</a:t>
            </a:r>
            <a:r>
              <a:rPr lang="en-US" b="0" baseline="0" dirty="0" smtClean="0"/>
              <a:t> is a a ratio of the between-condition difference over the within condition variance</a:t>
            </a:r>
            <a:endParaRPr lang="en-US" baseline="0"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Each dot is an individual function plotted by a higher level group. On the x-axis is the </a:t>
            </a:r>
            <a:r>
              <a:rPr lang="en-US" b="1" baseline="0" dirty="0" smtClean="0"/>
              <a:t>Effect size</a:t>
            </a:r>
            <a:r>
              <a:rPr lang="en-US" b="0" baseline="0" dirty="0" smtClean="0"/>
              <a:t> as a way to </a:t>
            </a:r>
            <a:r>
              <a:rPr lang="en-US" b="1" baseline="0" dirty="0" smtClean="0"/>
              <a:t>visualize the magnitude of the change</a:t>
            </a:r>
          </a:p>
          <a:p>
            <a:pPr marL="1143000" lvl="2" indent="-228600">
              <a:buFont typeface="+mj-lt"/>
              <a:buAutoNum type="arabicPeriod"/>
            </a:pPr>
            <a:r>
              <a:rPr lang="en-US" baseline="0" dirty="0" smtClean="0"/>
              <a:t>Colored dots (red or blue for each condition) are significantly different</a:t>
            </a:r>
          </a:p>
          <a:p>
            <a:pPr marL="685800" lvl="1" indent="-228600">
              <a:buFont typeface="+mj-lt"/>
              <a:buAutoNum type="arabicPeriod"/>
            </a:pPr>
            <a:r>
              <a:rPr lang="en-US" b="0" baseline="0" dirty="0" smtClean="0"/>
              <a:t>Some differences are</a:t>
            </a:r>
            <a:r>
              <a:rPr lang="en-CA" b="0" baseline="0" dirty="0" smtClean="0"/>
              <a:t> </a:t>
            </a:r>
            <a:r>
              <a:rPr lang="en-CA" b="1" baseline="0" dirty="0" smtClean="0"/>
              <a:t>metabolic</a:t>
            </a:r>
            <a:r>
              <a:rPr lang="en-CA" b="0" baseline="0" dirty="0" smtClean="0"/>
              <a:t> (which we expectedly see in the </a:t>
            </a:r>
            <a:r>
              <a:rPr lang="en-CA" b="0" baseline="0" dirty="0" err="1" smtClean="0"/>
              <a:t>metabolome</a:t>
            </a:r>
            <a:r>
              <a:rPr lang="en-CA" b="0" baseline="0" dirty="0" smtClean="0"/>
              <a:t>) </a:t>
            </a:r>
            <a:r>
              <a:rPr lang="en-US" b="0" baseline="0" dirty="0" smtClean="0"/>
              <a:t>and some are </a:t>
            </a:r>
            <a:r>
              <a:rPr lang="en-CA" b="1" baseline="0" dirty="0" smtClean="0"/>
              <a:t>structural </a:t>
            </a:r>
            <a:r>
              <a:rPr lang="en-CA" b="0" baseline="0" dirty="0" smtClean="0"/>
              <a:t>(which we would not see in the metabolize analysis)</a:t>
            </a:r>
            <a:endParaRPr lang="en-US" b="1" baseline="0" dirty="0" smtClean="0"/>
          </a:p>
          <a:p>
            <a:pPr marL="228600" lvl="0" indent="-228600">
              <a:buFont typeface="+mj-lt"/>
              <a:buAutoNum type="arabicPeriod"/>
            </a:pP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27</a:t>
            </a:fld>
            <a:endParaRPr lang="en-US" altLang="en-US"/>
          </a:p>
        </p:txBody>
      </p:sp>
    </p:spTree>
    <p:extLst>
      <p:ext uri="{BB962C8B-B14F-4D97-AF65-F5344CB8AC3E}">
        <p14:creationId xmlns:p14="http://schemas.microsoft.com/office/powerpoint/2010/main" val="663633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30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5</a:t>
            </a:fld>
            <a:endParaRPr lang="en-US"/>
          </a:p>
        </p:txBody>
      </p:sp>
    </p:spTree>
    <p:extLst>
      <p:ext uri="{BB962C8B-B14F-4D97-AF65-F5344CB8AC3E}">
        <p14:creationId xmlns:p14="http://schemas.microsoft.com/office/powerpoint/2010/main" val="763580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eco</a:t>
            </a:r>
            <a:r>
              <a:rPr lang="en-US" baseline="0" dirty="0" smtClean="0"/>
              <a:t>system </a:t>
            </a:r>
            <a:r>
              <a:rPr lang="en-US" baseline="0" dirty="0" smtClean="0"/>
              <a:t>is an interconnected web of things. We cannot take out </a:t>
            </a:r>
            <a:r>
              <a:rPr lang="en-US" baseline="0" dirty="0" smtClean="0"/>
              <a:t>a blue whale and convert a marine ecosystem to a terrestrial ecosystem</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7</a:t>
            </a:fld>
            <a:endParaRPr lang="en-US"/>
          </a:p>
        </p:txBody>
      </p:sp>
    </p:spTree>
    <p:extLst>
      <p:ext uri="{BB962C8B-B14F-4D97-AF65-F5344CB8AC3E}">
        <p14:creationId xmlns:p14="http://schemas.microsoft.com/office/powerpoint/2010/main" val="88502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Enterotypes</a:t>
            </a:r>
            <a:r>
              <a:rPr lang="en-US" baseline="0" dirty="0" smtClean="0"/>
              <a:t> are not true reflections of the ecosystem since the ecosystems are inseparable when the dominant taxon is removed, but rather are a reflection of which is the dominant taxon and how dominant it is – measuring maximum abundance, not difference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9</a:t>
            </a:fld>
            <a:endParaRPr lang="en-US"/>
          </a:p>
        </p:txBody>
      </p:sp>
    </p:spTree>
    <p:extLst>
      <p:ext uri="{BB962C8B-B14F-4D97-AF65-F5344CB8AC3E}">
        <p14:creationId xmlns:p14="http://schemas.microsoft.com/office/powerpoint/2010/main" val="1456438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rarest</a:t>
            </a:r>
            <a:r>
              <a:rPr lang="en-US" baseline="0" dirty="0" smtClean="0"/>
              <a:t> taxa are the ones that are most differential between ecosystems, but do not drive the difference between ecosystems</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11</a:t>
            </a:fld>
            <a:endParaRPr lang="en-US"/>
          </a:p>
        </p:txBody>
      </p:sp>
    </p:spTree>
    <p:extLst>
      <p:ext uri="{BB962C8B-B14F-4D97-AF65-F5344CB8AC3E}">
        <p14:creationId xmlns:p14="http://schemas.microsoft.com/office/powerpoint/2010/main" val="269144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13</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21</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23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I mentioned before that</a:t>
            </a:r>
            <a:r>
              <a:rPr lang="en-US" baseline="0" dirty="0" smtClean="0"/>
              <a:t> we also grouped </a:t>
            </a:r>
            <a:r>
              <a:rPr lang="en-US" baseline="0" dirty="0" err="1" smtClean="0"/>
              <a:t>refseq</a:t>
            </a:r>
            <a:r>
              <a:rPr lang="en-US" baseline="0" dirty="0" smtClean="0"/>
              <a:t> clusters into functional groups by comparison to the SEED subsystem database</a:t>
            </a:r>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On the </a:t>
            </a:r>
            <a:r>
              <a:rPr lang="en-US" b="1" baseline="0" dirty="0" smtClean="0"/>
              <a:t>left</a:t>
            </a:r>
            <a:r>
              <a:rPr lang="en-US" baseline="0" dirty="0" smtClean="0"/>
              <a:t> is the </a:t>
            </a:r>
            <a:r>
              <a:rPr lang="en-US" baseline="0" dirty="0" err="1" smtClean="0"/>
              <a:t>biplot</a:t>
            </a:r>
            <a:r>
              <a:rPr lang="en-US" baseline="0" dirty="0" smtClean="0"/>
              <a:t> I just showed you </a:t>
            </a:r>
            <a:r>
              <a:rPr lang="en-US" b="1" baseline="0" dirty="0" smtClean="0"/>
              <a:t>at the </a:t>
            </a:r>
            <a:r>
              <a:rPr lang="en-US" b="1" baseline="0" dirty="0" err="1" smtClean="0"/>
              <a:t>refseq</a:t>
            </a:r>
            <a:r>
              <a:rPr lang="en-US" b="0" baseline="0" dirty="0" smtClean="0"/>
              <a:t>, or taxonomic level, and on the </a:t>
            </a:r>
            <a:r>
              <a:rPr lang="en-US" b="1" baseline="0" dirty="0" smtClean="0"/>
              <a:t>right</a:t>
            </a:r>
            <a:r>
              <a:rPr lang="en-US" b="0" baseline="0" dirty="0" smtClean="0"/>
              <a:t> is plotting the same data that has now been binned into subsystem4 groups</a:t>
            </a:r>
            <a:endParaRPr lang="en-US"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The</a:t>
            </a:r>
            <a:r>
              <a:rPr lang="en-US" baseline="0" dirty="0" smtClean="0"/>
              <a:t> samples fall into the </a:t>
            </a:r>
            <a:r>
              <a:rPr lang="en-US" dirty="0" smtClean="0"/>
              <a:t>same </a:t>
            </a:r>
            <a:r>
              <a:rPr lang="en-US" b="1" dirty="0" smtClean="0"/>
              <a:t>four</a:t>
            </a:r>
            <a:r>
              <a:rPr lang="en-US" dirty="0" smtClean="0"/>
              <a:t> inferred subgroups that</a:t>
            </a:r>
            <a:r>
              <a:rPr lang="en-US" baseline="0" dirty="0" smtClean="0"/>
              <a:t> were shown by hierarchical clustering on the previous plot, and these, again, correspond to different subtypes of the disease condition</a:t>
            </a:r>
            <a:endParaRPr lang="en-US" dirty="0" smtClean="0"/>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endParaRPr lang="en-US" dirty="0" smtClean="0"/>
          </a:p>
          <a:p>
            <a:pPr marL="228600" indent="-228600">
              <a:buFont typeface="+mj-lt"/>
              <a:buAutoNum type="arabicPeriod"/>
            </a:pPr>
            <a:r>
              <a:rPr lang="en-US" dirty="0" smtClean="0"/>
              <a:t>The major split on component</a:t>
            </a:r>
            <a:r>
              <a:rPr lang="en-US" baseline="0" dirty="0" smtClean="0"/>
              <a:t> one is still between the healthy and dysbiotic BV state, but in this case there is </a:t>
            </a:r>
            <a:r>
              <a:rPr lang="en-US" b="1" baseline="0" dirty="0" smtClean="0"/>
              <a:t>b</a:t>
            </a:r>
            <a:r>
              <a:rPr lang="en-US" b="1" dirty="0" smtClean="0"/>
              <a:t>etter</a:t>
            </a:r>
            <a:r>
              <a:rPr lang="en-US" dirty="0" smtClean="0"/>
              <a:t> </a:t>
            </a:r>
            <a:r>
              <a:rPr lang="en-US" b="1" dirty="0" smtClean="0"/>
              <a:t>separation </a:t>
            </a:r>
            <a:r>
              <a:rPr lang="en-US" dirty="0" smtClean="0"/>
              <a:t>- larger PC1 (41% vs 52%)</a:t>
            </a:r>
          </a:p>
          <a:p>
            <a:pPr marL="685800" lvl="1" indent="-228600">
              <a:buFont typeface="+mj-lt"/>
              <a:buAutoNum type="arabicPeriod"/>
            </a:pPr>
            <a:r>
              <a:rPr lang="en-US" b="0" dirty="0" smtClean="0"/>
              <a:t>This</a:t>
            </a:r>
            <a:r>
              <a:rPr lang="en-US" b="0" baseline="0" dirty="0" smtClean="0"/>
              <a:t> suggests two key conclusions</a:t>
            </a:r>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1. That there is a r</a:t>
            </a:r>
            <a:r>
              <a:rPr lang="en-US" dirty="0" smtClean="0"/>
              <a:t>edundancy in functions </a:t>
            </a:r>
            <a:r>
              <a:rPr lang="en-US" b="1" dirty="0" smtClean="0"/>
              <a:t>despite differences in</a:t>
            </a:r>
            <a:r>
              <a:rPr lang="en-US" b="1" baseline="0" dirty="0" smtClean="0"/>
              <a:t> taxonomic </a:t>
            </a:r>
            <a:r>
              <a:rPr lang="en-US" b="0" baseline="0" dirty="0" smtClean="0"/>
              <a:t>composition. In other words,</a:t>
            </a:r>
            <a:r>
              <a:rPr lang="en-US" dirty="0" smtClean="0"/>
              <a:t> different species can contribute to the same functions</a:t>
            </a:r>
            <a:endParaRPr lang="en-US" b="0" baseline="0" dirty="0" smtClean="0"/>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2. That </a:t>
            </a:r>
            <a:r>
              <a:rPr lang="en-US" sz="1200" b="0" baseline="0" dirty="0" smtClean="0">
                <a:ea typeface="ＭＳ Ｐゴシック" charset="-128"/>
              </a:rPr>
              <a:t>these conserved</a:t>
            </a:r>
            <a:r>
              <a:rPr lang="en-US" altLang="en-US" sz="1200" dirty="0" smtClean="0">
                <a:ea typeface="ＭＳ Ｐゴシック" charset="-128"/>
              </a:rPr>
              <a:t> biochemical functions are the major unit of interest contributing to the condition (rather than individual genes)</a:t>
            </a:r>
          </a:p>
          <a:p>
            <a:pPr marL="228600" marR="0" lvl="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This is starting</a:t>
            </a:r>
            <a:r>
              <a:rPr lang="en-US" baseline="0" dirty="0" smtClean="0"/>
              <a:t> to think of the system as a </a:t>
            </a:r>
            <a:r>
              <a:rPr lang="en-US" b="1" baseline="0" dirty="0" smtClean="0"/>
              <a:t>m</a:t>
            </a:r>
            <a:r>
              <a:rPr lang="en-US" b="1" dirty="0" smtClean="0"/>
              <a:t>eta-organism</a:t>
            </a:r>
            <a:r>
              <a:rPr lang="en-US" dirty="0" smtClean="0"/>
              <a:t> instead of individuals</a:t>
            </a:r>
            <a:r>
              <a:rPr lang="en-US" baseline="0" dirty="0" smtClean="0"/>
              <a:t> in a community</a:t>
            </a: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26</a:t>
            </a:fld>
            <a:endParaRPr lang="en-US" altLang="en-US"/>
          </a:p>
        </p:txBody>
      </p:sp>
    </p:spTree>
    <p:extLst>
      <p:ext uri="{BB962C8B-B14F-4D97-AF65-F5344CB8AC3E}">
        <p14:creationId xmlns:p14="http://schemas.microsoft.com/office/powerpoint/2010/main" val="471789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A1F24289-9CE6-7D4C-B6ED-DC21730154DD}" type="datetime1">
              <a:rPr lang="en-CA" smtClean="0"/>
              <a:t>17-06-21</a:t>
            </a:fld>
            <a:endParaRPr lang="en-US"/>
          </a:p>
        </p:txBody>
      </p:sp>
      <p:sp>
        <p:nvSpPr>
          <p:cNvPr id="5" name="Footer Placeholder 4"/>
          <p:cNvSpPr>
            <a:spLocks noGrp="1"/>
          </p:cNvSpPr>
          <p:nvPr>
            <p:ph type="ftr" sz="quarter" idx="11"/>
          </p:nvPr>
        </p:nvSpPr>
        <p:spPr/>
        <p:txBody>
          <a:bodyPr/>
          <a:lstStyle/>
          <a:p>
            <a:r>
              <a:rPr lang="en-US" smtClean="0"/>
              <a:t>CSM_Waterloo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AA1F9D3-1D7B-724B-AA68-08226946CA70}" type="datetime1">
              <a:rPr lang="en-CA" smtClean="0"/>
              <a:t>17-06-21</a:t>
            </a:fld>
            <a:endParaRPr lang="en-US"/>
          </a:p>
        </p:txBody>
      </p:sp>
      <p:sp>
        <p:nvSpPr>
          <p:cNvPr id="5" name="Footer Placeholder 4"/>
          <p:cNvSpPr>
            <a:spLocks noGrp="1"/>
          </p:cNvSpPr>
          <p:nvPr>
            <p:ph type="ftr" sz="quarter" idx="11"/>
          </p:nvPr>
        </p:nvSpPr>
        <p:spPr/>
        <p:txBody>
          <a:bodyPr/>
          <a:lstStyle/>
          <a:p>
            <a:r>
              <a:rPr lang="en-US" smtClean="0"/>
              <a:t>CSM_Waterloo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19510128-23C4-8843-B95E-55ED9CAD3A13}" type="datetime1">
              <a:rPr lang="en-CA" smtClean="0"/>
              <a:t>17-06-21</a:t>
            </a:fld>
            <a:endParaRPr lang="en-US"/>
          </a:p>
        </p:txBody>
      </p:sp>
      <p:sp>
        <p:nvSpPr>
          <p:cNvPr id="5" name="Footer Placeholder 4"/>
          <p:cNvSpPr>
            <a:spLocks noGrp="1"/>
          </p:cNvSpPr>
          <p:nvPr>
            <p:ph type="ftr" sz="quarter" idx="11"/>
          </p:nvPr>
        </p:nvSpPr>
        <p:spPr/>
        <p:txBody>
          <a:bodyPr/>
          <a:lstStyle/>
          <a:p>
            <a:r>
              <a:rPr lang="en-US" smtClean="0"/>
              <a:t>CSM_Waterloo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3EF3A3DD-04B9-B748-8FD6-D0FCBBCEE521}" type="datetime1">
              <a:rPr lang="en-CA" smtClean="0"/>
              <a:t>17-06-21</a:t>
            </a:fld>
            <a:endParaRPr lang="en-US"/>
          </a:p>
        </p:txBody>
      </p:sp>
      <p:sp>
        <p:nvSpPr>
          <p:cNvPr id="5" name="Footer Placeholder 4"/>
          <p:cNvSpPr>
            <a:spLocks noGrp="1"/>
          </p:cNvSpPr>
          <p:nvPr>
            <p:ph type="ftr" sz="quarter" idx="11"/>
          </p:nvPr>
        </p:nvSpPr>
        <p:spPr/>
        <p:txBody>
          <a:bodyPr/>
          <a:lstStyle/>
          <a:p>
            <a:r>
              <a:rPr lang="en-US" smtClean="0"/>
              <a:t>CSM_Waterloo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696F2FF4-EC8C-0E49-AC67-D5648AD28E95}" type="datetime1">
              <a:rPr lang="en-CA" smtClean="0"/>
              <a:t>17-06-21</a:t>
            </a:fld>
            <a:endParaRPr lang="en-US"/>
          </a:p>
        </p:txBody>
      </p:sp>
      <p:sp>
        <p:nvSpPr>
          <p:cNvPr id="5" name="Footer Placeholder 4"/>
          <p:cNvSpPr>
            <a:spLocks noGrp="1"/>
          </p:cNvSpPr>
          <p:nvPr>
            <p:ph type="ftr" sz="quarter" idx="11"/>
          </p:nvPr>
        </p:nvSpPr>
        <p:spPr/>
        <p:txBody>
          <a:bodyPr/>
          <a:lstStyle/>
          <a:p>
            <a:r>
              <a:rPr lang="en-US" smtClean="0"/>
              <a:t>CSM_Waterloo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5A61E4C6-F6FC-CC40-B294-2EB92C4DDAC1}" type="datetime1">
              <a:rPr lang="en-CA" smtClean="0"/>
              <a:t>17-06-21</a:t>
            </a:fld>
            <a:endParaRPr lang="en-US"/>
          </a:p>
        </p:txBody>
      </p:sp>
      <p:sp>
        <p:nvSpPr>
          <p:cNvPr id="6" name="Footer Placeholder 5"/>
          <p:cNvSpPr>
            <a:spLocks noGrp="1"/>
          </p:cNvSpPr>
          <p:nvPr>
            <p:ph type="ftr" sz="quarter" idx="11"/>
          </p:nvPr>
        </p:nvSpPr>
        <p:spPr/>
        <p:txBody>
          <a:bodyPr/>
          <a:lstStyle/>
          <a:p>
            <a:r>
              <a:rPr lang="en-US" smtClean="0"/>
              <a:t>CSM_Waterloo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62F73D90-F75F-3745-A225-B97F8247CD31}" type="datetime1">
              <a:rPr lang="en-CA" smtClean="0"/>
              <a:t>17-06-21</a:t>
            </a:fld>
            <a:endParaRPr lang="en-US"/>
          </a:p>
        </p:txBody>
      </p:sp>
      <p:sp>
        <p:nvSpPr>
          <p:cNvPr id="8" name="Footer Placeholder 7"/>
          <p:cNvSpPr>
            <a:spLocks noGrp="1"/>
          </p:cNvSpPr>
          <p:nvPr>
            <p:ph type="ftr" sz="quarter" idx="11"/>
          </p:nvPr>
        </p:nvSpPr>
        <p:spPr/>
        <p:txBody>
          <a:bodyPr/>
          <a:lstStyle/>
          <a:p>
            <a:r>
              <a:rPr lang="en-US" smtClean="0"/>
              <a:t>CSM_Waterloo 2017</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4FED61A6-5764-B146-BA4F-9FCF641348A1}" type="datetime1">
              <a:rPr lang="en-CA" smtClean="0"/>
              <a:t>17-06-21</a:t>
            </a:fld>
            <a:endParaRPr lang="en-US"/>
          </a:p>
        </p:txBody>
      </p:sp>
      <p:sp>
        <p:nvSpPr>
          <p:cNvPr id="4" name="Footer Placeholder 3"/>
          <p:cNvSpPr>
            <a:spLocks noGrp="1"/>
          </p:cNvSpPr>
          <p:nvPr>
            <p:ph type="ftr" sz="quarter" idx="11"/>
          </p:nvPr>
        </p:nvSpPr>
        <p:spPr/>
        <p:txBody>
          <a:bodyPr/>
          <a:lstStyle/>
          <a:p>
            <a:r>
              <a:rPr lang="en-US" smtClean="0"/>
              <a:t>CSM_Waterloo 2017</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EB4698-0AC5-8644-B19D-B3299EB072CD}" type="datetime1">
              <a:rPr lang="en-CA" smtClean="0"/>
              <a:t>17-06-21</a:t>
            </a:fld>
            <a:endParaRPr lang="en-US"/>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34A0E627-B334-4D48-918E-DCF123873635}" type="datetime1">
              <a:rPr lang="en-CA" smtClean="0"/>
              <a:t>17-06-21</a:t>
            </a:fld>
            <a:endParaRPr lang="en-US"/>
          </a:p>
        </p:txBody>
      </p:sp>
      <p:sp>
        <p:nvSpPr>
          <p:cNvPr id="6" name="Footer Placeholder 5"/>
          <p:cNvSpPr>
            <a:spLocks noGrp="1"/>
          </p:cNvSpPr>
          <p:nvPr>
            <p:ph type="ftr" sz="quarter" idx="11"/>
          </p:nvPr>
        </p:nvSpPr>
        <p:spPr/>
        <p:txBody>
          <a:bodyPr/>
          <a:lstStyle/>
          <a:p>
            <a:r>
              <a:rPr lang="en-US" smtClean="0"/>
              <a:t>CSM_Waterloo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06DB151-CD63-C142-9267-0CF9DF2E9162}" type="datetime1">
              <a:rPr lang="en-CA" smtClean="0"/>
              <a:t>17-06-21</a:t>
            </a:fld>
            <a:endParaRPr lang="en-US"/>
          </a:p>
        </p:txBody>
      </p:sp>
      <p:sp>
        <p:nvSpPr>
          <p:cNvPr id="6" name="Footer Placeholder 5"/>
          <p:cNvSpPr>
            <a:spLocks noGrp="1"/>
          </p:cNvSpPr>
          <p:nvPr>
            <p:ph type="ftr" sz="quarter" idx="11"/>
          </p:nvPr>
        </p:nvSpPr>
        <p:spPr/>
        <p:txBody>
          <a:bodyPr/>
          <a:lstStyle/>
          <a:p>
            <a:r>
              <a:rPr lang="en-US" smtClean="0"/>
              <a:t>CSM_Waterloo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957CF5-7D1F-4C42-AAAC-0C01C5513DFD}" type="datetime1">
              <a:rPr lang="en-CA" smtClean="0"/>
              <a:t>17-06-21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CSM_Waterloo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 Id="rId3" Type="http://schemas.openxmlformats.org/officeDocument/2006/relationships/image" Target="../media/image4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Enterotypes</a:t>
            </a:r>
            <a:r>
              <a:rPr lang="en-US" dirty="0"/>
              <a:t>, Autism, Aliens and the Elderly: the </a:t>
            </a:r>
            <a:r>
              <a:rPr lang="en-US" dirty="0" err="1"/>
              <a:t>microbiome</a:t>
            </a:r>
            <a:r>
              <a:rPr lang="en-US" dirty="0"/>
              <a:t> as a composition</a:t>
            </a:r>
          </a:p>
        </p:txBody>
      </p:sp>
      <p:sp>
        <p:nvSpPr>
          <p:cNvPr id="3" name="Subtitle 2"/>
          <p:cNvSpPr>
            <a:spLocks noGrp="1"/>
          </p:cNvSpPr>
          <p:nvPr>
            <p:ph type="subTitle" idx="1"/>
          </p:nvPr>
        </p:nvSpPr>
        <p:spPr/>
        <p:txBody>
          <a:bodyPr>
            <a:normAutofit/>
          </a:bodyPr>
          <a:lstStyle/>
          <a:p>
            <a:r>
              <a:rPr lang="en-US" dirty="0" smtClean="0"/>
              <a:t>Greg Gloor</a:t>
            </a:r>
          </a:p>
          <a:p>
            <a:r>
              <a:rPr lang="en-US" dirty="0" smtClean="0"/>
              <a:t>Dep’t of Biochemistry</a:t>
            </a:r>
          </a:p>
          <a:p>
            <a:r>
              <a:rPr lang="en-US" dirty="0" smtClean="0"/>
              <a:t>University of Western Ontario</a:t>
            </a:r>
            <a:endParaRPr lang="en-US" dirty="0"/>
          </a:p>
        </p:txBody>
      </p:sp>
      <p:sp>
        <p:nvSpPr>
          <p:cNvPr id="4" name="Footer Placeholder 3"/>
          <p:cNvSpPr>
            <a:spLocks noGrp="1"/>
          </p:cNvSpPr>
          <p:nvPr>
            <p:ph type="ftr" sz="quarter" idx="11"/>
          </p:nvPr>
        </p:nvSpPr>
        <p:spPr/>
        <p:txBody>
          <a:bodyPr/>
          <a:lstStyle/>
          <a:p>
            <a:r>
              <a:rPr lang="en-US" smtClean="0"/>
              <a:t>CSM_Waterloo 2017</a:t>
            </a:r>
            <a:endParaRPr lang="en-US"/>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Autism</a:t>
            </a:r>
            <a:endParaRPr lang="en-US" dirty="0"/>
          </a:p>
        </p:txBody>
      </p:sp>
      <p:pic>
        <p:nvPicPr>
          <p:cNvPr id="4" name="Content Placeholder 3"/>
          <p:cNvPicPr>
            <a:picLocks noGrp="1" noChangeAspect="1"/>
          </p:cNvPicPr>
          <p:nvPr>
            <p:ph idx="1"/>
          </p:nvPr>
        </p:nvPicPr>
        <p:blipFill rotWithShape="1">
          <a:blip r:embed="rId2"/>
          <a:srcRect t="3148" b="-293"/>
          <a:stretch/>
        </p:blipFill>
        <p:spPr>
          <a:xfrm>
            <a:off x="361346" y="1253999"/>
            <a:ext cx="8229600" cy="1501581"/>
          </a:xfrm>
        </p:spPr>
      </p:pic>
      <p:sp>
        <p:nvSpPr>
          <p:cNvPr id="5" name="TextBox 4"/>
          <p:cNvSpPr txBox="1"/>
          <p:nvPr/>
        </p:nvSpPr>
        <p:spPr>
          <a:xfrm>
            <a:off x="2260539" y="2686191"/>
            <a:ext cx="5725320" cy="646331"/>
          </a:xfrm>
          <a:prstGeom prst="rect">
            <a:avLst/>
          </a:prstGeom>
          <a:noFill/>
        </p:spPr>
        <p:txBody>
          <a:bodyPr wrap="none" rtlCol="0">
            <a:spAutoFit/>
          </a:bodyPr>
          <a:lstStyle/>
          <a:p>
            <a:r>
              <a:rPr lang="en-US" dirty="0" smtClean="0"/>
              <a:t>Hsiao </a:t>
            </a:r>
            <a:r>
              <a:rPr lang="is-IS" dirty="0" smtClean="0"/>
              <a:t>… Mazmanian. Cell 155:1451 (2013) </a:t>
            </a:r>
          </a:p>
          <a:p>
            <a:pPr lvl="1"/>
            <a:r>
              <a:rPr lang="is-IS" dirty="0" smtClean="0"/>
              <a:t>708 citations, top 1% of all social media attention ever</a:t>
            </a:r>
            <a:endParaRPr lang="en-US" dirty="0"/>
          </a:p>
        </p:txBody>
      </p:sp>
      <p:sp>
        <p:nvSpPr>
          <p:cNvPr id="6" name="Rectangle 5"/>
          <p:cNvSpPr/>
          <p:nvPr/>
        </p:nvSpPr>
        <p:spPr>
          <a:xfrm>
            <a:off x="1271551" y="3868295"/>
            <a:ext cx="7263479" cy="2123658"/>
          </a:xfrm>
          <a:prstGeom prst="rect">
            <a:avLst/>
          </a:prstGeom>
        </p:spPr>
        <p:txBody>
          <a:bodyPr wrap="square">
            <a:spAutoFit/>
          </a:bodyPr>
          <a:lstStyle/>
          <a:p>
            <a:r>
              <a:rPr lang="en-US" baseline="30000" dirty="0"/>
              <a:t>Neurodevelopmental disorders, including </a:t>
            </a:r>
            <a:r>
              <a:rPr lang="en-US" b="1" baseline="30000" dirty="0">
                <a:solidFill>
                  <a:schemeClr val="accent2"/>
                </a:solidFill>
              </a:rPr>
              <a:t>autism spectrum disorder (ASD)</a:t>
            </a:r>
            <a:r>
              <a:rPr lang="en-US" baseline="30000" dirty="0"/>
              <a:t>, are defined by core </a:t>
            </a:r>
            <a:r>
              <a:rPr lang="en-US" baseline="30000" dirty="0" smtClean="0"/>
              <a:t>behavioral </a:t>
            </a:r>
            <a:r>
              <a:rPr lang="en-US" baseline="30000" dirty="0"/>
              <a:t>impairments; however, </a:t>
            </a:r>
            <a:r>
              <a:rPr lang="en-US" b="1" baseline="30000" dirty="0">
                <a:solidFill>
                  <a:srgbClr val="C0504D"/>
                </a:solidFill>
              </a:rPr>
              <a:t>subsets of individuals display a spectrum of gastrointestinal (GI) </a:t>
            </a:r>
            <a:r>
              <a:rPr lang="en-US" b="1" baseline="30000" dirty="0" smtClean="0">
                <a:solidFill>
                  <a:srgbClr val="C0504D"/>
                </a:solidFill>
              </a:rPr>
              <a:t>abnormalities</a:t>
            </a:r>
            <a:r>
              <a:rPr lang="en-US" baseline="30000" dirty="0"/>
              <a:t>. We demonstrate GI barrier defects and micro- biota alterations in the maternal immune activation (MIA) mouse model that is known to display features of ASD. </a:t>
            </a:r>
            <a:r>
              <a:rPr lang="en-US" b="1" baseline="30000" dirty="0">
                <a:solidFill>
                  <a:srgbClr val="C0504D"/>
                </a:solidFill>
              </a:rPr>
              <a:t>Oral treatment of MIA offspring with the </a:t>
            </a:r>
            <a:r>
              <a:rPr lang="en-US" b="1" baseline="30000" dirty="0" smtClean="0">
                <a:solidFill>
                  <a:srgbClr val="C0504D"/>
                </a:solidFill>
              </a:rPr>
              <a:t>human </a:t>
            </a:r>
            <a:r>
              <a:rPr lang="en-US" b="1" baseline="30000" dirty="0">
                <a:solidFill>
                  <a:srgbClr val="C0504D"/>
                </a:solidFill>
              </a:rPr>
              <a:t>commensal </a:t>
            </a:r>
            <a:r>
              <a:rPr lang="en-US" b="1" baseline="30000" dirty="0" err="1">
                <a:solidFill>
                  <a:srgbClr val="C0504D"/>
                </a:solidFill>
              </a:rPr>
              <a:t>Bacteroides</a:t>
            </a:r>
            <a:r>
              <a:rPr lang="en-US" b="1" baseline="30000" dirty="0">
                <a:solidFill>
                  <a:srgbClr val="C0504D"/>
                </a:solidFill>
              </a:rPr>
              <a:t> </a:t>
            </a:r>
            <a:r>
              <a:rPr lang="en-US" b="1" baseline="30000" dirty="0" err="1">
                <a:solidFill>
                  <a:srgbClr val="C0504D"/>
                </a:solidFill>
              </a:rPr>
              <a:t>fragilis</a:t>
            </a:r>
            <a:r>
              <a:rPr lang="en-US" b="1" baseline="30000" dirty="0">
                <a:solidFill>
                  <a:srgbClr val="C0504D"/>
                </a:solidFill>
              </a:rPr>
              <a:t> </a:t>
            </a:r>
            <a:r>
              <a:rPr lang="en-US" baseline="30000" dirty="0"/>
              <a:t>corrects gut permeability, </a:t>
            </a:r>
            <a:r>
              <a:rPr lang="en-US" b="1" baseline="30000" dirty="0">
                <a:solidFill>
                  <a:srgbClr val="C0504D"/>
                </a:solidFill>
              </a:rPr>
              <a:t>alters microbial composition</a:t>
            </a:r>
            <a:r>
              <a:rPr lang="en-US" baseline="30000" dirty="0"/>
              <a:t>, and </a:t>
            </a:r>
            <a:r>
              <a:rPr lang="en-US" baseline="30000" dirty="0" smtClean="0"/>
              <a:t>ameliorates </a:t>
            </a:r>
            <a:r>
              <a:rPr lang="en-US" baseline="30000" dirty="0"/>
              <a:t>defects in communicative, stereotypic, </a:t>
            </a:r>
            <a:r>
              <a:rPr lang="en-US" baseline="30000" dirty="0" smtClean="0"/>
              <a:t>anxiety</a:t>
            </a:r>
            <a:r>
              <a:rPr lang="en-US" baseline="30000" dirty="0"/>
              <a:t>-like and sensorimotor behaviors. MIA offspring display an altered serum </a:t>
            </a:r>
            <a:r>
              <a:rPr lang="en-US" baseline="30000" dirty="0" err="1"/>
              <a:t>metabolomic</a:t>
            </a:r>
            <a:r>
              <a:rPr lang="en-US" baseline="30000" dirty="0"/>
              <a:t> profile, and B. </a:t>
            </a:r>
            <a:r>
              <a:rPr lang="en-US" baseline="30000" dirty="0" err="1"/>
              <a:t>fragilis</a:t>
            </a:r>
            <a:r>
              <a:rPr lang="en-US" baseline="30000" dirty="0"/>
              <a:t> modulates levels of several metabolites. Treating naive mice with a metabolite that is increased by MIA and restored by B. </a:t>
            </a:r>
            <a:r>
              <a:rPr lang="en-US" baseline="30000" dirty="0" err="1"/>
              <a:t>fragilis</a:t>
            </a:r>
            <a:r>
              <a:rPr lang="en-US" baseline="30000" dirty="0"/>
              <a:t> causes certain behavioral abnormalities, suggesting that gut bacterial effects on the host </a:t>
            </a:r>
            <a:r>
              <a:rPr lang="en-US" baseline="30000" dirty="0" err="1"/>
              <a:t>metabolome</a:t>
            </a:r>
            <a:r>
              <a:rPr lang="en-US" baseline="30000" dirty="0"/>
              <a:t> impact behavior. Taken together, these findings support a gut-</a:t>
            </a:r>
            <a:r>
              <a:rPr lang="en-US" baseline="30000" dirty="0" err="1"/>
              <a:t>microbiome</a:t>
            </a:r>
            <a:r>
              <a:rPr lang="en-US" baseline="30000" dirty="0"/>
              <a:t>-brain connection in a mouse model of ASD and identify a potential probiotic therapy for GI and particular behavioral symptoms in human neurodevelopmental disorders.</a:t>
            </a:r>
            <a:endParaRPr lang="en-US" dirty="0"/>
          </a:p>
        </p:txBody>
      </p:sp>
      <p:sp>
        <p:nvSpPr>
          <p:cNvPr id="3" name="Footer Placeholder 2"/>
          <p:cNvSpPr>
            <a:spLocks noGrp="1"/>
          </p:cNvSpPr>
          <p:nvPr>
            <p:ph type="ftr" sz="quarter" idx="11"/>
          </p:nvPr>
        </p:nvSpPr>
        <p:spPr/>
        <p:txBody>
          <a:bodyPr/>
          <a:lstStyle/>
          <a:p>
            <a:r>
              <a:rPr lang="it-IT" smtClean="0"/>
              <a:t>CSM_Waterloo 2017</a:t>
            </a:r>
            <a:endParaRPr lang="en-US"/>
          </a:p>
        </p:txBody>
      </p:sp>
    </p:spTree>
    <p:extLst>
      <p:ext uri="{BB962C8B-B14F-4D97-AF65-F5344CB8AC3E}">
        <p14:creationId xmlns:p14="http://schemas.microsoft.com/office/powerpoint/2010/main" val="29653493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dirty="0" smtClean="0">
                <a:latin typeface="Calibri" charset="0"/>
              </a:rPr>
              <a:t>Bf did not change </a:t>
            </a:r>
            <a:r>
              <a:rPr lang="en-US" dirty="0">
                <a:latin typeface="Calibri" charset="0"/>
              </a:rPr>
              <a:t>the </a:t>
            </a:r>
            <a:r>
              <a:rPr lang="en-US" dirty="0" err="1" smtClean="0">
                <a:latin typeface="Calibri" charset="0"/>
              </a:rPr>
              <a:t>microbiota</a:t>
            </a:r>
            <a:r>
              <a:rPr lang="en-US" dirty="0">
                <a:latin typeface="Calibri" charset="0"/>
              </a:rPr>
              <a:t>!</a:t>
            </a:r>
          </a:p>
        </p:txBody>
      </p:sp>
      <p:sp>
        <p:nvSpPr>
          <p:cNvPr id="4" name="Footer Placeholder 3"/>
          <p:cNvSpPr>
            <a:spLocks noGrp="1"/>
          </p:cNvSpPr>
          <p:nvPr>
            <p:ph type="ftr" sz="quarter" idx="11"/>
          </p:nvPr>
        </p:nvSpPr>
        <p:spPr/>
        <p:txBody>
          <a:bodyPr/>
          <a:lstStyle/>
          <a:p>
            <a:pPr>
              <a:defRPr/>
            </a:pPr>
            <a:r>
              <a:rPr lang="it-IT" smtClean="0"/>
              <a:t>CSM_Waterloo 2017</a:t>
            </a:r>
            <a:endParaRPr lang="en-US" dirty="0"/>
          </a:p>
        </p:txBody>
      </p:sp>
      <p:pic>
        <p:nvPicPr>
          <p:cNvPr id="43011"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rcRect l="2" r="-851"/>
          <a:stretch>
            <a:fillRect/>
          </a:stretch>
        </p:blipFill>
        <p:spPr>
          <a:xfrm>
            <a:off x="771525" y="1600200"/>
            <a:ext cx="2584450" cy="2224088"/>
          </a:xfrm>
        </p:spPr>
      </p:pic>
      <p:sp>
        <p:nvSpPr>
          <p:cNvPr id="11" name="TextBox 10"/>
          <p:cNvSpPr txBox="1"/>
          <p:nvPr/>
        </p:nvSpPr>
        <p:spPr>
          <a:xfrm>
            <a:off x="771525" y="4048125"/>
            <a:ext cx="3201988" cy="2308225"/>
          </a:xfrm>
          <a:prstGeom prst="rect">
            <a:avLst/>
          </a:prstGeom>
          <a:noFill/>
        </p:spPr>
        <p:txBody>
          <a:bodyPr>
            <a:spAutoFit/>
          </a:bodyPr>
          <a:lstStyle/>
          <a:p>
            <a:pPr>
              <a:defRPr/>
            </a:pPr>
            <a:r>
              <a:rPr lang="en-US" sz="1200" dirty="0">
                <a:solidFill>
                  <a:srgbClr val="800000"/>
                </a:solidFill>
              </a:rPr>
              <a:t>No significant differences are observed following </a:t>
            </a:r>
            <a:r>
              <a:rPr lang="en-US" sz="1200" i="1" dirty="0">
                <a:solidFill>
                  <a:srgbClr val="800000"/>
                </a:solidFill>
              </a:rPr>
              <a:t>B. </a:t>
            </a:r>
            <a:r>
              <a:rPr lang="en-US" sz="1200" i="1" dirty="0" err="1">
                <a:solidFill>
                  <a:srgbClr val="800000"/>
                </a:solidFill>
              </a:rPr>
              <a:t>fragilis</a:t>
            </a:r>
            <a:r>
              <a:rPr lang="en-US" sz="1200" i="1" dirty="0">
                <a:solidFill>
                  <a:srgbClr val="800000"/>
                </a:solidFill>
              </a:rPr>
              <a:t> </a:t>
            </a:r>
            <a:r>
              <a:rPr lang="en-US" sz="1200" dirty="0">
                <a:solidFill>
                  <a:srgbClr val="800000"/>
                </a:solidFill>
              </a:rPr>
              <a:t>treatment of MIA offspring by </a:t>
            </a:r>
            <a:r>
              <a:rPr lang="en-US" sz="1200" dirty="0" err="1">
                <a:solidFill>
                  <a:srgbClr val="800000"/>
                </a:solidFill>
              </a:rPr>
              <a:t>PCoA</a:t>
            </a:r>
            <a:r>
              <a:rPr lang="en-US" sz="1200" dirty="0">
                <a:solidFill>
                  <a:srgbClr val="800000"/>
                </a:solidFill>
              </a:rPr>
              <a:t> (ANOSIM R = 0.0060 p = 0.4470; Table S3), in </a:t>
            </a:r>
            <a:r>
              <a:rPr lang="en-US" sz="1200" dirty="0" err="1">
                <a:solidFill>
                  <a:srgbClr val="800000"/>
                </a:solidFill>
              </a:rPr>
              <a:t>microbiota</a:t>
            </a:r>
            <a:r>
              <a:rPr lang="en-US" sz="1200" dirty="0">
                <a:solidFill>
                  <a:srgbClr val="800000"/>
                </a:solidFill>
              </a:rPr>
              <a:t> richness (PD: p = 0.2980, Observed Species: p = 0.5440) and evenness (</a:t>
            </a:r>
            <a:r>
              <a:rPr lang="en-US" sz="1200" dirty="0" err="1">
                <a:solidFill>
                  <a:srgbClr val="800000"/>
                </a:solidFill>
              </a:rPr>
              <a:t>Gini</a:t>
            </a:r>
            <a:r>
              <a:rPr lang="en-US" sz="1200" dirty="0">
                <a:solidFill>
                  <a:srgbClr val="800000"/>
                </a:solidFill>
              </a:rPr>
              <a:t>: p = 0.6110, Simpson Evenness: p = 0.5600; </a:t>
            </a:r>
            <a:r>
              <a:rPr lang="en-US" sz="1200" dirty="0">
                <a:solidFill>
                  <a:schemeClr val="bg1">
                    <a:lumMod val="75000"/>
                  </a:schemeClr>
                </a:solidFill>
              </a:rPr>
              <a:t>Figures 4A, S2A and S2B), or in relative abundance at the class level (</a:t>
            </a:r>
            <a:r>
              <a:rPr lang="en-US" sz="1200" dirty="0" smtClean="0">
                <a:solidFill>
                  <a:schemeClr val="bg1">
                    <a:lumMod val="75000"/>
                  </a:schemeClr>
                </a:solidFill>
              </a:rPr>
              <a:t>Figure </a:t>
            </a:r>
            <a:r>
              <a:rPr lang="en-US" sz="1200" dirty="0">
                <a:solidFill>
                  <a:schemeClr val="bg1">
                    <a:lumMod val="75000"/>
                  </a:schemeClr>
                </a:solidFill>
              </a:rPr>
              <a:t>S2C). </a:t>
            </a:r>
            <a:r>
              <a:rPr lang="en-US" sz="1200" b="1" dirty="0">
                <a:solidFill>
                  <a:srgbClr val="3366FF"/>
                </a:solidFill>
              </a:rPr>
              <a:t>However, evaluation of key OTUs that discriminate adult MIA offspring from controls reveals that </a:t>
            </a:r>
            <a:r>
              <a:rPr lang="en-US" sz="1200" b="1" i="1" dirty="0">
                <a:solidFill>
                  <a:srgbClr val="3366FF"/>
                </a:solidFill>
              </a:rPr>
              <a:t>B. </a:t>
            </a:r>
            <a:r>
              <a:rPr lang="en-US" sz="1200" b="1" i="1" dirty="0" err="1">
                <a:solidFill>
                  <a:srgbClr val="3366FF"/>
                </a:solidFill>
              </a:rPr>
              <a:t>fragilis</a:t>
            </a:r>
            <a:r>
              <a:rPr lang="en-US" sz="1200" b="1" i="1" dirty="0">
                <a:solidFill>
                  <a:srgbClr val="3366FF"/>
                </a:solidFill>
              </a:rPr>
              <a:t> </a:t>
            </a:r>
            <a:r>
              <a:rPr lang="en-US" sz="1200" b="1" dirty="0">
                <a:solidFill>
                  <a:srgbClr val="3366FF"/>
                </a:solidFill>
              </a:rPr>
              <a:t>treatment significantly alters levels of 35 OTUs (Table S2). </a:t>
            </a:r>
          </a:p>
        </p:txBody>
      </p:sp>
      <p:pic>
        <p:nvPicPr>
          <p:cNvPr id="2" name="Picture 1"/>
          <p:cNvPicPr>
            <a:picLocks noChangeAspect="1"/>
          </p:cNvPicPr>
          <p:nvPr/>
        </p:nvPicPr>
        <p:blipFill>
          <a:blip r:embed="rId4"/>
          <a:stretch>
            <a:fillRect/>
          </a:stretch>
        </p:blipFill>
        <p:spPr>
          <a:xfrm>
            <a:off x="3789794" y="1317471"/>
            <a:ext cx="4916209" cy="2580277"/>
          </a:xfrm>
          <a:prstGeom prst="rect">
            <a:avLst/>
          </a:prstGeom>
        </p:spPr>
      </p:pic>
      <p:sp>
        <p:nvSpPr>
          <p:cNvPr id="3" name="TextBox 2"/>
          <p:cNvSpPr txBox="1"/>
          <p:nvPr/>
        </p:nvSpPr>
        <p:spPr>
          <a:xfrm>
            <a:off x="4475239" y="4205111"/>
            <a:ext cx="4079664" cy="2031325"/>
          </a:xfrm>
          <a:prstGeom prst="rect">
            <a:avLst/>
          </a:prstGeom>
          <a:noFill/>
        </p:spPr>
        <p:txBody>
          <a:bodyPr wrap="square" rtlCol="0">
            <a:spAutoFit/>
          </a:bodyPr>
          <a:lstStyle/>
          <a:p>
            <a:r>
              <a:rPr lang="en-US" dirty="0" err="1"/>
              <a:t>C</a:t>
            </a:r>
            <a:r>
              <a:rPr lang="en-US" dirty="0" err="1" smtClean="0"/>
              <a:t>ombinatorics</a:t>
            </a:r>
            <a:r>
              <a:rPr lang="en-US" dirty="0" smtClean="0"/>
              <a:t> alone indicate </a:t>
            </a:r>
            <a:r>
              <a:rPr lang="en-US" dirty="0"/>
              <a:t>we </a:t>
            </a:r>
            <a:r>
              <a:rPr lang="en-US" dirty="0" smtClean="0"/>
              <a:t>expect ‘significant’ </a:t>
            </a:r>
            <a:r>
              <a:rPr lang="en-US" dirty="0"/>
              <a:t>random partitioning in </a:t>
            </a:r>
            <a:r>
              <a:rPr lang="en-US" dirty="0" smtClean="0"/>
              <a:t>this number of OTUs i</a:t>
            </a:r>
            <a:r>
              <a:rPr lang="en-US" dirty="0" smtClean="0"/>
              <a:t>f </a:t>
            </a:r>
            <a:r>
              <a:rPr lang="en-US" dirty="0" smtClean="0"/>
              <a:t>we have 50 </a:t>
            </a:r>
            <a:r>
              <a:rPr lang="en-US" dirty="0" smtClean="0"/>
              <a:t>OTUs that </a:t>
            </a:r>
            <a:r>
              <a:rPr lang="en-US" dirty="0" smtClean="0"/>
              <a:t>have only 0 or 1 counts across 10 Control and 10 </a:t>
            </a:r>
            <a:r>
              <a:rPr lang="en-US" dirty="0" smtClean="0"/>
              <a:t>experimental samples</a:t>
            </a:r>
          </a:p>
          <a:p>
            <a:endParaRPr lang="en-US" dirty="0"/>
          </a:p>
          <a:p>
            <a:r>
              <a:rPr lang="en-US" dirty="0" smtClean="0"/>
              <a:t>No multiple test correction</a:t>
            </a:r>
            <a:endParaRPr lang="en-US" dirty="0"/>
          </a:p>
        </p:txBody>
      </p:sp>
      <p:sp>
        <p:nvSpPr>
          <p:cNvPr id="7" name="TextBox 6"/>
          <p:cNvSpPr txBox="1"/>
          <p:nvPr/>
        </p:nvSpPr>
        <p:spPr>
          <a:xfrm>
            <a:off x="4995333" y="420511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859632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we have </a:t>
            </a:r>
            <a:r>
              <a:rPr lang="is-IS" dirty="0" smtClean="0"/>
              <a:t>…</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t>
            </a:r>
            <a:r>
              <a:rPr lang="en-US" sz="2400" dirty="0" smtClean="0"/>
              <a:t>abundant</a:t>
            </a:r>
          </a:p>
          <a:p>
            <a:pPr lvl="1"/>
            <a:r>
              <a:rPr lang="en-US" sz="2000" dirty="0" smtClean="0"/>
              <a:t>Ordination driven by most abundant not most variable</a:t>
            </a:r>
            <a:endParaRPr lang="en-US" sz="2000" dirty="0" smtClean="0"/>
          </a:p>
          <a:p>
            <a:r>
              <a:rPr lang="en-US" sz="2400" dirty="0" smtClean="0"/>
              <a:t>Between group </a:t>
            </a:r>
            <a:r>
              <a:rPr lang="en-US" sz="2400" dirty="0" err="1"/>
              <a:t>u</a:t>
            </a:r>
            <a:r>
              <a:rPr lang="en-US" sz="2400" dirty="0" err="1" smtClean="0"/>
              <a:t>nivariate</a:t>
            </a:r>
            <a:r>
              <a:rPr lang="en-US" sz="2400" dirty="0" smtClean="0"/>
              <a:t> differences are usually the </a:t>
            </a:r>
            <a:r>
              <a:rPr lang="en-US" sz="2400" dirty="0" smtClean="0"/>
              <a:t>rarest\</a:t>
            </a:r>
          </a:p>
          <a:p>
            <a:pPr lvl="1"/>
            <a:r>
              <a:rPr lang="en-US" sz="2000" dirty="0" smtClean="0"/>
              <a:t>FP rates driven by </a:t>
            </a:r>
            <a:r>
              <a:rPr lang="en-US" sz="2000" dirty="0" err="1" smtClean="0"/>
              <a:t>sparsity</a:t>
            </a:r>
            <a:r>
              <a:rPr lang="en-US" sz="2000" dirty="0" smtClean="0"/>
              <a:t> </a:t>
            </a:r>
            <a:r>
              <a:rPr lang="en-US" sz="1200" dirty="0" smtClean="0">
                <a:solidFill>
                  <a:schemeClr val="bg1">
                    <a:lumMod val="75000"/>
                  </a:schemeClr>
                </a:solidFill>
              </a:rPr>
              <a:t>(</a:t>
            </a:r>
            <a:r>
              <a:rPr lang="en-US" sz="1200" dirty="0" err="1" smtClean="0">
                <a:solidFill>
                  <a:schemeClr val="bg1">
                    <a:lumMod val="75000"/>
                  </a:schemeClr>
                </a:solidFill>
              </a:rPr>
              <a:t>Thorsen</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a:t>
            </a:r>
            <a:endParaRPr lang="en-US" sz="1200" dirty="0">
              <a:solidFill>
                <a:schemeClr val="bg1">
                  <a:lumMod val="75000"/>
                </a:schemeClr>
              </a:solidFill>
            </a:endParaRPr>
          </a:p>
        </p:txBody>
      </p:sp>
      <p:sp>
        <p:nvSpPr>
          <p:cNvPr id="4" name="Footer Placeholder 3"/>
          <p:cNvSpPr>
            <a:spLocks noGrp="1"/>
          </p:cNvSpPr>
          <p:nvPr>
            <p:ph type="ftr" sz="quarter" idx="11"/>
          </p:nvPr>
        </p:nvSpPr>
        <p:spPr/>
        <p:txBody>
          <a:bodyPr/>
          <a:lstStyle/>
          <a:p>
            <a:r>
              <a:rPr lang="it-IT" smtClean="0"/>
              <a:t>CSM_Waterloo 2017</a:t>
            </a:r>
            <a:endParaRPr lang="en-US"/>
          </a:p>
        </p:txBody>
      </p:sp>
      <p:pic>
        <p:nvPicPr>
          <p:cNvPr id="6" name="Picture 5"/>
          <p:cNvPicPr>
            <a:picLocks noChangeAspect="1"/>
          </p:cNvPicPr>
          <p:nvPr/>
        </p:nvPicPr>
        <p:blipFill>
          <a:blip r:embed="rId2"/>
          <a:stretch>
            <a:fillRect/>
          </a:stretch>
        </p:blipFill>
        <p:spPr>
          <a:xfrm>
            <a:off x="3712028" y="3405293"/>
            <a:ext cx="1752600" cy="1752600"/>
          </a:xfrm>
          <a:prstGeom prst="rect">
            <a:avLst/>
          </a:prstGeom>
        </p:spPr>
      </p:pic>
      <p:sp>
        <p:nvSpPr>
          <p:cNvPr id="7" name="TextBox 6"/>
          <p:cNvSpPr txBox="1"/>
          <p:nvPr/>
        </p:nvSpPr>
        <p:spPr>
          <a:xfrm>
            <a:off x="2104573" y="5049036"/>
            <a:ext cx="4941527" cy="646331"/>
          </a:xfrm>
          <a:prstGeom prst="rect">
            <a:avLst/>
          </a:prstGeom>
          <a:noFill/>
        </p:spPr>
        <p:txBody>
          <a:bodyPr wrap="none" rtlCol="0">
            <a:spAutoFit/>
          </a:bodyPr>
          <a:lstStyle/>
          <a:p>
            <a:r>
              <a:rPr lang="en-US" sz="3600" dirty="0" err="1" smtClean="0"/>
              <a:t>Philosoraptor</a:t>
            </a:r>
            <a:r>
              <a:rPr lang="en-US" sz="3600" dirty="0" smtClean="0"/>
              <a:t> is confused</a:t>
            </a:r>
            <a:endParaRPr lang="en-US" sz="3600" dirty="0"/>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19250"/>
            <a:ext cx="91440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p:cNvSpPr>
            <a:spLocks noGrp="1"/>
          </p:cNvSpPr>
          <p:nvPr>
            <p:ph type="title"/>
          </p:nvPr>
        </p:nvSpPr>
        <p:spPr/>
        <p:txBody>
          <a:bodyPr/>
          <a:lstStyle/>
          <a:p>
            <a:pPr eaLnBrk="1" hangingPunct="1"/>
            <a:r>
              <a:rPr lang="en-US" smtClean="0">
                <a:latin typeface="Calibri" charset="0"/>
              </a:rPr>
              <a:t>We imagine</a:t>
            </a:r>
            <a:endParaRPr lang="en-US" dirty="0">
              <a:latin typeface="Calibri" charset="0"/>
            </a:endParaRPr>
          </a:p>
        </p:txBody>
      </p:sp>
      <p:sp>
        <p:nvSpPr>
          <p:cNvPr id="6" name="Rectangle 5"/>
          <p:cNvSpPr/>
          <p:nvPr/>
        </p:nvSpPr>
        <p:spPr>
          <a:xfrm>
            <a:off x="819150" y="4381500"/>
            <a:ext cx="1593850" cy="1552575"/>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8"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89"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0"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1"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r>
              <a:rPr lang="en-US" smtClean="0"/>
              <a:t>CSM_Waterloo 2017</a:t>
            </a:r>
            <a:endParaRPr lang="en-US"/>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eaLnBrk="1" hangingPunct="1">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CSM_Waterloo 2017</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1784350" y="4335928"/>
            <a:ext cx="5516563"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a:t>
            </a:r>
            <a:r>
              <a:rPr lang="en-US" dirty="0" smtClean="0"/>
              <a:t>machines have fixed capacity</a:t>
            </a:r>
            <a:endParaRPr lang="en-US" dirty="0" smtClean="0"/>
          </a:p>
          <a:p>
            <a:pPr marL="1028700" lvl="1">
              <a:buFont typeface="Arial"/>
              <a:buChar char="•"/>
              <a:defRPr/>
            </a:pPr>
            <a:r>
              <a:rPr lang="en-US" dirty="0" smtClean="0"/>
              <a:t>Cannot just ‘add one more’ forever</a:t>
            </a:r>
          </a:p>
          <a:p>
            <a:pPr marL="1028700" lvl="1">
              <a:buFont typeface="Arial"/>
              <a:buChar char="•"/>
              <a:defRPr/>
            </a:pPr>
            <a:r>
              <a:rPr lang="en-US" dirty="0"/>
              <a:t>They </a:t>
            </a:r>
            <a:r>
              <a:rPr lang="en-US" b="1" u="sng" dirty="0"/>
              <a:t>do not </a:t>
            </a:r>
            <a:r>
              <a:rPr lang="en-US" dirty="0"/>
              <a:t>deliver counts </a:t>
            </a:r>
          </a:p>
          <a:p>
            <a:pPr marL="1028700" lvl="1">
              <a:buFont typeface="Arial"/>
              <a:buChar char="•"/>
              <a:defRPr/>
            </a:pPr>
            <a:r>
              <a:rPr lang="en-US" dirty="0" smtClean="0"/>
              <a:t>Values are ‘constant sum’ constrained</a:t>
            </a:r>
            <a:endParaRPr lang="en-US" dirty="0"/>
          </a:p>
          <a:p>
            <a:pPr marL="1028700" lvl="1">
              <a:buFont typeface="Arial"/>
              <a:buChar char="•"/>
              <a:defRPr/>
            </a:pPr>
            <a:r>
              <a:rPr lang="en-US" dirty="0" smtClean="0"/>
              <a:t>Any </a:t>
            </a:r>
            <a:r>
              <a:rPr lang="en-US" dirty="0" smtClean="0"/>
              <a:t>constant sum is </a:t>
            </a:r>
            <a:r>
              <a:rPr lang="en-US" dirty="0" smtClean="0"/>
              <a:t>equivalent to any other</a:t>
            </a:r>
            <a:endParaRPr lang="en-US" dirty="0" smtClean="0"/>
          </a:p>
          <a:p>
            <a:pPr marL="285750">
              <a:buFont typeface="Arial"/>
              <a:buChar char="•"/>
              <a:defRPr/>
            </a:pPr>
            <a:endParaRPr lang="en-US" dirty="0" smtClean="0"/>
          </a:p>
        </p:txBody>
      </p:sp>
      <p:sp>
        <p:nvSpPr>
          <p:cNvPr id="2" name="TextBox 1"/>
          <p:cNvSpPr txBox="1"/>
          <p:nvPr/>
        </p:nvSpPr>
        <p:spPr>
          <a:xfrm>
            <a:off x="6207125" y="5916915"/>
            <a:ext cx="2480166" cy="646331"/>
          </a:xfrm>
          <a:prstGeom prst="rect">
            <a:avLst/>
          </a:prstGeom>
          <a:noFill/>
        </p:spPr>
        <p:txBody>
          <a:bodyPr wrap="none">
            <a:spAutoFit/>
          </a:bodyPr>
          <a:lstStyle/>
          <a:p>
            <a:pPr>
              <a:defRPr/>
            </a:pPr>
            <a:r>
              <a:rPr lang="en-US" sz="1200" dirty="0" smtClean="0">
                <a:solidFill>
                  <a:schemeClr val="tx1">
                    <a:lumMod val="50000"/>
                    <a:lumOff val="50000"/>
                  </a:schemeClr>
                </a:solidFill>
              </a:rPr>
              <a:t>Friedman 2012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Comp Bio</a:t>
            </a:r>
          </a:p>
          <a:p>
            <a:pPr>
              <a:defRPr/>
            </a:pPr>
            <a:r>
              <a:rPr lang="en-US" sz="1200" dirty="0" smtClean="0">
                <a:solidFill>
                  <a:schemeClr val="tx1">
                    <a:lumMod val="50000"/>
                    <a:lumOff val="50000"/>
                  </a:schemeClr>
                </a:solidFill>
              </a:rPr>
              <a:t>Gloor</a:t>
            </a:r>
            <a:r>
              <a:rPr lang="en-US" sz="1200" dirty="0">
                <a:solidFill>
                  <a:schemeClr val="tx1">
                    <a:lumMod val="50000"/>
                    <a:lumOff val="50000"/>
                  </a:schemeClr>
                </a:solidFill>
              </a:rPr>
              <a:t>,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r>
              <a:rPr lang="en-US" smtClean="0"/>
              <a:t>CSM_Waterloo 2017</a:t>
            </a:r>
            <a:endParaRPr lang="en-US"/>
          </a:p>
        </p:txBody>
      </p:sp>
    </p:spTree>
    <p:extLst>
      <p:ext uri="{BB962C8B-B14F-4D97-AF65-F5344CB8AC3E}">
        <p14:creationId xmlns:p14="http://schemas.microsoft.com/office/powerpoint/2010/main" val="24384645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lstStyle/>
          <a:p>
            <a:pPr eaLnBrk="1" hangingPunct="1"/>
            <a:r>
              <a:rPr lang="en-US">
                <a:latin typeface="Calibri" charset="0"/>
              </a:rPr>
              <a:t>Effect of a constant sum?</a:t>
            </a:r>
          </a:p>
        </p:txBody>
      </p:sp>
      <p:sp>
        <p:nvSpPr>
          <p:cNvPr id="20483" name="TextBox 8"/>
          <p:cNvSpPr txBox="1">
            <a:spLocks noChangeArrowheads="1"/>
          </p:cNvSpPr>
          <p:nvPr/>
        </p:nvSpPr>
        <p:spPr bwMode="auto">
          <a:xfrm>
            <a:off x="5214470" y="3667125"/>
            <a:ext cx="361837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a:t>RNA-</a:t>
            </a:r>
            <a:r>
              <a:rPr lang="en-US" sz="1600" dirty="0" err="1"/>
              <a:t>seq</a:t>
            </a:r>
            <a:r>
              <a:rPr lang="en-US" sz="1600" dirty="0"/>
              <a:t>, </a:t>
            </a:r>
            <a:r>
              <a:rPr lang="en-US" sz="1600" dirty="0" err="1"/>
              <a:t>metagenomics</a:t>
            </a:r>
            <a:r>
              <a:rPr lang="en-US" sz="1600" dirty="0"/>
              <a:t>,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CSM_Waterloo 2017</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Spurious </a:t>
            </a:r>
            <a:r>
              <a:rPr lang="en-US" dirty="0" smtClean="0"/>
              <a:t>correlation in </a:t>
            </a:r>
            <a:r>
              <a:rPr lang="en-US" dirty="0" err="1" smtClean="0"/>
              <a:t>CoDa</a:t>
            </a:r>
            <a:endParaRPr lang="en-US" dirty="0"/>
          </a:p>
        </p:txBody>
      </p:sp>
      <p:sp>
        <p:nvSpPr>
          <p:cNvPr id="3" name="Content Placeholder 2"/>
          <p:cNvSpPr>
            <a:spLocks noGrp="1"/>
          </p:cNvSpPr>
          <p:nvPr>
            <p:ph idx="1"/>
          </p:nvPr>
        </p:nvSpPr>
        <p:spPr/>
        <p:txBody>
          <a:bodyPr>
            <a:normAutofit/>
          </a:bodyPr>
          <a:lstStyle/>
          <a:p>
            <a:r>
              <a:rPr lang="en-US" dirty="0"/>
              <a:t>The correlation observed is not the same for the numerical and proportional </a:t>
            </a:r>
            <a:r>
              <a:rPr lang="en-US" dirty="0" smtClean="0"/>
              <a:t>data, or for a subset of that data </a:t>
            </a:r>
            <a:endParaRPr lang="en-US" dirty="0"/>
          </a:p>
          <a:p>
            <a:r>
              <a:rPr lang="en-US" b="1" dirty="0" smtClean="0"/>
              <a:t>this </a:t>
            </a:r>
            <a:r>
              <a:rPr lang="en-US" b="1" dirty="0"/>
              <a:t>is spurious correlation </a:t>
            </a:r>
            <a:r>
              <a:rPr lang="en-US" dirty="0"/>
              <a:t>and is an unpredictable correlation observed between two variables whenever they share a common </a:t>
            </a:r>
            <a:r>
              <a:rPr lang="en-US" dirty="0" smtClean="0"/>
              <a:t>denominator (or a constant sum)</a:t>
            </a:r>
            <a:r>
              <a:rPr lang="en-US" dirty="0" smtClean="0"/>
              <a:t>.</a:t>
            </a:r>
            <a:endParaRPr lang="en-US" dirty="0" smtClean="0"/>
          </a:p>
        </p:txBody>
      </p:sp>
      <p:sp>
        <p:nvSpPr>
          <p:cNvPr id="4" name="Footer Placeholder 3"/>
          <p:cNvSpPr>
            <a:spLocks noGrp="1"/>
          </p:cNvSpPr>
          <p:nvPr>
            <p:ph type="ftr" sz="quarter" idx="11"/>
          </p:nvPr>
        </p:nvSpPr>
        <p:spPr/>
        <p:txBody>
          <a:bodyPr/>
          <a:lstStyle/>
          <a:p>
            <a:r>
              <a:rPr lang="en-US" smtClean="0"/>
              <a:t>CSM_Waterloo 2017</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a:t>
            </a:r>
            <a:r>
              <a:rPr lang="en-US" dirty="0" smtClean="0"/>
              <a:t>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CSM_Waterloo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a:t>
            </a:r>
            <a:r>
              <a:rPr lang="en-US" dirty="0" smtClean="0"/>
              <a:t>equencing </a:t>
            </a:r>
            <a:r>
              <a:rPr lang="en-US" dirty="0" smtClean="0"/>
              <a:t>meat grinder</a:t>
            </a:r>
            <a:endParaRPr lang="en-US" dirty="0"/>
          </a:p>
        </p:txBody>
      </p:sp>
      <p:pic>
        <p:nvPicPr>
          <p:cNvPr id="5" name="Content Placeholder 4" descr="simple_figure.pdf"/>
          <p:cNvPicPr>
            <a:picLocks noGrp="1" noChangeAspect="1"/>
          </p:cNvPicPr>
          <p:nvPr>
            <p:ph idx="1"/>
          </p:nvPr>
        </p:nvPicPr>
        <p:blipFill>
          <a:blip r:embed="rId2">
            <a:extLst>
              <a:ext uri="{28A0092B-C50C-407E-A947-70E740481C1C}">
                <a14:useLocalDpi xmlns:a14="http://schemas.microsoft.com/office/drawing/2010/main" val="0"/>
              </a:ext>
            </a:extLst>
          </a:blip>
          <a:srcRect l="-7086" r="-7086"/>
          <a:stretch>
            <a:fillRect/>
          </a:stretch>
        </p:blipFill>
        <p:spPr/>
      </p:pic>
      <p:sp>
        <p:nvSpPr>
          <p:cNvPr id="4" name="Footer Placeholder 3"/>
          <p:cNvSpPr>
            <a:spLocks noGrp="1"/>
          </p:cNvSpPr>
          <p:nvPr>
            <p:ph type="ftr" sz="quarter" idx="11"/>
          </p:nvPr>
        </p:nvSpPr>
        <p:spPr/>
        <p:txBody>
          <a:bodyPr/>
          <a:lstStyle/>
          <a:p>
            <a:r>
              <a:rPr lang="en-US" smtClean="0"/>
              <a:t>CSM_Waterloo 2017</a:t>
            </a:r>
            <a:endParaRPr lang="en-US"/>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to talk more </a:t>
            </a:r>
            <a:r>
              <a:rPr lang="is-IS" dirty="0" smtClean="0"/>
              <a:t>…</a:t>
            </a:r>
            <a:endParaRPr lang="en-US" dirty="0"/>
          </a:p>
        </p:txBody>
      </p:sp>
      <p:sp>
        <p:nvSpPr>
          <p:cNvPr id="4" name="Footer Placeholder 3"/>
          <p:cNvSpPr>
            <a:spLocks noGrp="1"/>
          </p:cNvSpPr>
          <p:nvPr>
            <p:ph type="ftr" sz="quarter" idx="11"/>
          </p:nvPr>
        </p:nvSpPr>
        <p:spPr/>
        <p:txBody>
          <a:bodyPr/>
          <a:lstStyle/>
          <a:p>
            <a:r>
              <a:rPr lang="it-IT" smtClean="0"/>
              <a:t>CSM_Waterloo 2017</a:t>
            </a:r>
            <a:endParaRPr lang="en-US" dirty="0"/>
          </a:p>
        </p:txBody>
      </p:sp>
      <p:pic>
        <p:nvPicPr>
          <p:cNvPr id="5" name="Picture 4"/>
          <p:cNvPicPr>
            <a:picLocks noChangeAspect="1"/>
          </p:cNvPicPr>
          <p:nvPr/>
        </p:nvPicPr>
        <p:blipFill>
          <a:blip r:embed="rId3"/>
          <a:stretch>
            <a:fillRect/>
          </a:stretch>
        </p:blipFill>
        <p:spPr>
          <a:xfrm>
            <a:off x="2349500" y="2042886"/>
            <a:ext cx="4432300" cy="3340100"/>
          </a:xfrm>
          <a:prstGeom prst="rect">
            <a:avLst/>
          </a:prstGeom>
        </p:spPr>
      </p:pic>
    </p:spTree>
    <p:extLst>
      <p:ext uri="{BB962C8B-B14F-4D97-AF65-F5344CB8AC3E}">
        <p14:creationId xmlns:p14="http://schemas.microsoft.com/office/powerpoint/2010/main" val="21591071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t>negative binomial, rarefaction, </a:t>
            </a:r>
            <a:r>
              <a:rPr lang="en-US" dirty="0" smtClean="0"/>
              <a:t>ZIG</a:t>
            </a:r>
            <a:endParaRPr lang="en-US" dirty="0"/>
          </a:p>
          <a:p>
            <a:endParaRPr lang="en-US" dirty="0"/>
          </a:p>
          <a:p>
            <a:r>
              <a:rPr lang="en-US" b="1" dirty="0" smtClean="0"/>
              <a:t>The solution is to work </a:t>
            </a:r>
            <a:r>
              <a:rPr lang="en-US" b="1" dirty="0" smtClean="0"/>
              <a:t>in ratios</a:t>
            </a:r>
            <a:endParaRPr lang="en-US" b="1" dirty="0" smtClean="0"/>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CSM_Waterloo 2017</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4697094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err="1" smtClean="0">
                <a:latin typeface="Calibri" charset="0"/>
              </a:rPr>
              <a:t>CoDa</a:t>
            </a:r>
            <a:r>
              <a:rPr lang="en-US" dirty="0" smtClean="0">
                <a:latin typeface="Calibri" charset="0"/>
              </a:rPr>
              <a:t> properties and the </a:t>
            </a:r>
            <a:r>
              <a:rPr lang="en-US" dirty="0" err="1" smtClean="0">
                <a:latin typeface="Calibri" charset="0"/>
              </a:rPr>
              <a:t>clr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237331"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dirty="0" smtClean="0"/>
              <a:t>X </a:t>
            </a:r>
            <a:r>
              <a:rPr lang="en-US" sz="2000" dirty="0"/>
              <a:t>=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a:t>
            </a:r>
            <a:r>
              <a:rPr lang="en-US" sz="2000" dirty="0" smtClean="0"/>
              <a:t>X</a:t>
            </a:r>
            <a:endParaRPr lang="is-IS" sz="2000" dirty="0"/>
          </a:p>
          <a:p>
            <a:pPr algn="ctr" fontAlgn="auto">
              <a:spcBef>
                <a:spcPts val="0"/>
              </a:spcBef>
              <a:spcAft>
                <a:spcPts val="0"/>
              </a:spcAft>
              <a:defRPr/>
            </a:pPr>
            <a:r>
              <a:rPr lang="en-US" sz="2000" b="1" dirty="0" err="1"/>
              <a:t>clr</a:t>
            </a:r>
            <a:r>
              <a:rPr lang="en-US" sz="2000" b="1" dirty="0"/>
              <a:t>(x) = [ log(x</a:t>
            </a:r>
            <a:r>
              <a:rPr lang="en-US" sz="2000" b="1" baseline="-25000" dirty="0"/>
              <a:t>1</a:t>
            </a:r>
            <a:r>
              <a:rPr lang="en-US" sz="2000" b="1" dirty="0"/>
              <a:t>/</a:t>
            </a:r>
            <a:r>
              <a:rPr lang="en-US" sz="2000" b="1" dirty="0" err="1"/>
              <a:t>g</a:t>
            </a:r>
            <a:r>
              <a:rPr lang="en-US" sz="2000" b="1" baseline="-25000" dirty="0" err="1"/>
              <a:t>X</a:t>
            </a:r>
            <a:r>
              <a:rPr lang="en-US" sz="2000" b="1" dirty="0"/>
              <a:t>), log(x</a:t>
            </a:r>
            <a:r>
              <a:rPr lang="en-US" sz="2000" b="1" baseline="-25000" dirty="0"/>
              <a:t>2</a:t>
            </a:r>
            <a:r>
              <a:rPr lang="en-US" sz="2000" b="1" dirty="0"/>
              <a:t>/</a:t>
            </a:r>
            <a:r>
              <a:rPr lang="en-US" sz="2000" b="1" dirty="0" err="1"/>
              <a:t>g</a:t>
            </a:r>
            <a:r>
              <a:rPr lang="en-US" sz="2000" b="1" baseline="-25000" dirty="0" err="1"/>
              <a:t>X</a:t>
            </a:r>
            <a:r>
              <a:rPr lang="en-US" sz="2000" b="1" dirty="0"/>
              <a:t>), </a:t>
            </a:r>
            <a:r>
              <a:rPr lang="is-IS" sz="2000" b="1" dirty="0"/>
              <a:t>… log(x</a:t>
            </a:r>
            <a:r>
              <a:rPr lang="is-IS" sz="2000" b="1" baseline="-25000" dirty="0"/>
              <a:t>D</a:t>
            </a:r>
            <a:r>
              <a:rPr lang="is-IS" sz="2000" b="1" dirty="0"/>
              <a:t>/g</a:t>
            </a:r>
            <a:r>
              <a:rPr lang="is-IS" sz="2000" b="1" baseline="-25000" dirty="0"/>
              <a:t>X</a:t>
            </a:r>
            <a:r>
              <a:rPr lang="is-IS" sz="2000" b="1" dirty="0"/>
              <a:t>) </a:t>
            </a:r>
            <a:r>
              <a:rPr lang="is-IS" sz="2000" b="1" dirty="0" smtClean="0"/>
              <a:t>]</a:t>
            </a:r>
          </a:p>
          <a:p>
            <a:pPr algn="ctr" fontAlgn="auto">
              <a:spcBef>
                <a:spcPts val="0"/>
              </a:spcBef>
              <a:spcAft>
                <a:spcPts val="0"/>
              </a:spcAft>
              <a:defRPr/>
            </a:pPr>
            <a:endParaRPr lang="is-IS" sz="2000" b="1" dirty="0" smtClean="0"/>
          </a:p>
          <a:p>
            <a:pPr>
              <a:buFont typeface="Arial"/>
              <a:buChar char="•"/>
              <a:defRPr/>
            </a:pPr>
            <a:r>
              <a:rPr lang="is-IS" sz="2000" dirty="0" smtClean="0"/>
              <a:t>clr transformed data are </a:t>
            </a:r>
            <a:r>
              <a:rPr lang="is-IS" sz="2000" dirty="0"/>
              <a:t>scale </a:t>
            </a:r>
            <a:r>
              <a:rPr lang="is-IS" sz="2000" dirty="0" smtClean="0"/>
              <a:t>invariant</a:t>
            </a:r>
          </a:p>
          <a:p>
            <a:pPr>
              <a:buFont typeface="Arial"/>
              <a:buChar char="•"/>
              <a:defRPr/>
            </a:pPr>
            <a:r>
              <a:rPr lang="is-IS" sz="2000" dirty="0" smtClean="0"/>
              <a:t>Formally, all pairs of ratios measured</a:t>
            </a:r>
            <a:endParaRPr lang="is-IS" sz="2000" dirty="0"/>
          </a:p>
          <a:p>
            <a:pPr>
              <a:buFont typeface="Arial"/>
              <a:buChar char="•"/>
              <a:defRPr/>
            </a:pPr>
            <a:r>
              <a:rPr lang="en-CA" sz="2000" dirty="0"/>
              <a:t>Ratios </a:t>
            </a:r>
            <a:r>
              <a:rPr lang="is-IS" sz="2000" dirty="0"/>
              <a:t>are linearly </a:t>
            </a:r>
            <a:r>
              <a:rPr lang="is-IS" sz="2000" dirty="0" smtClean="0"/>
              <a:t>related</a:t>
            </a:r>
            <a:endParaRPr lang="is-IS" sz="2000" dirty="0"/>
          </a:p>
          <a:p>
            <a:pPr algn="ctr" fontAlgn="auto">
              <a:spcBef>
                <a:spcPts val="0"/>
              </a:spcBef>
              <a:spcAft>
                <a:spcPts val="0"/>
              </a:spcAft>
              <a:defRPr/>
            </a:pPr>
            <a:endParaRPr lang="is-IS" sz="2000" b="1" dirty="0"/>
          </a:p>
        </p:txBody>
      </p:sp>
      <p:sp>
        <p:nvSpPr>
          <p:cNvPr id="2" name="Footer Placeholder 1"/>
          <p:cNvSpPr>
            <a:spLocks noGrp="1"/>
          </p:cNvSpPr>
          <p:nvPr>
            <p:ph type="ftr" sz="quarter" idx="11"/>
          </p:nvPr>
        </p:nvSpPr>
        <p:spPr/>
        <p:txBody>
          <a:bodyPr/>
          <a:lstStyle/>
          <a:p>
            <a:r>
              <a:rPr lang="en-US" smtClean="0"/>
              <a:t>CSM_Waterloo 2017</a:t>
            </a:r>
            <a:endParaRPr lang="en-US"/>
          </a:p>
        </p:txBody>
      </p:sp>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600200"/>
            <a:ext cx="8229600" cy="4525963"/>
          </a:xfrm>
        </p:spPr>
        <p:txBody>
          <a:bodyPr>
            <a:normAutofit fontScale="85000" lnSpcReduction="20000"/>
          </a:bodyPr>
          <a:lstStyle/>
          <a:p>
            <a:r>
              <a:rPr lang="en-US" dirty="0" smtClean="0"/>
              <a:t>0 count can be real – or a non-detect</a:t>
            </a:r>
          </a:p>
          <a:p>
            <a:r>
              <a:rPr lang="en-US" dirty="0" smtClean="0"/>
              <a:t>Sequencing instruments do not deliver counts</a:t>
            </a:r>
          </a:p>
          <a:p>
            <a:pPr marL="457200" lvl="1" indent="0">
              <a:buNone/>
            </a:pPr>
            <a:r>
              <a:rPr lang="en-US" sz="2600" i="1" dirty="0"/>
              <a:t>X</a:t>
            </a:r>
            <a:r>
              <a:rPr lang="en-US" sz="2600" dirty="0" smtClean="0"/>
              <a:t>=[</a:t>
            </a:r>
            <a:r>
              <a:rPr lang="en-US" sz="2600" i="1" dirty="0" smtClean="0"/>
              <a:t>x</a:t>
            </a:r>
            <a:r>
              <a:rPr lang="en-US" sz="2600" i="1" baseline="-25000" dirty="0" smtClean="0"/>
              <a:t>1</a:t>
            </a:r>
            <a:r>
              <a:rPr lang="en-US" sz="2600" i="1" dirty="0" smtClean="0"/>
              <a:t>,x</a:t>
            </a:r>
            <a:r>
              <a:rPr lang="en-US" sz="2600" i="1" baseline="-25000" dirty="0" smtClean="0"/>
              <a:t>2</a:t>
            </a:r>
            <a:r>
              <a:rPr lang="en-US" sz="2600" i="1" dirty="0" smtClean="0"/>
              <a:t>,x</a:t>
            </a:r>
            <a:r>
              <a:rPr lang="en-US" sz="2600" i="1" baseline="-25000" dirty="0" smtClean="0"/>
              <a:t>i</a:t>
            </a:r>
            <a:r>
              <a:rPr lang="en-US" sz="2600" i="1" dirty="0" smtClean="0"/>
              <a:t> </a:t>
            </a:r>
            <a:r>
              <a:rPr lang="is-IS" sz="2600" i="1" dirty="0"/>
              <a:t>… </a:t>
            </a:r>
            <a:r>
              <a:rPr lang="is-IS" sz="2600" i="1" dirty="0" smtClean="0"/>
              <a:t>x</a:t>
            </a:r>
            <a:r>
              <a:rPr lang="is-IS" sz="2600" i="1" baseline="-25000" dirty="0" smtClean="0"/>
              <a:t>D</a:t>
            </a:r>
            <a:r>
              <a:rPr lang="is-IS" sz="2600" dirty="0" smtClean="0"/>
              <a:t>] = </a:t>
            </a:r>
            <a:r>
              <a:rPr lang="en-US" sz="2600" dirty="0" smtClean="0"/>
              <a:t>[</a:t>
            </a:r>
            <a:r>
              <a:rPr lang="en-US" sz="2600" i="1" dirty="0" smtClean="0"/>
              <a:t>p</a:t>
            </a:r>
            <a:r>
              <a:rPr lang="en-US" sz="2600" i="1" baseline="-25000" dirty="0" smtClean="0"/>
              <a:t>1</a:t>
            </a:r>
            <a:r>
              <a:rPr lang="en-US" sz="2600" i="1" dirty="0" smtClean="0"/>
              <a:t>,p</a:t>
            </a:r>
            <a:r>
              <a:rPr lang="en-US" sz="2600" i="1" baseline="-25000" dirty="0" smtClean="0"/>
              <a:t>2</a:t>
            </a:r>
            <a:r>
              <a:rPr lang="en-US" sz="2600" i="1" dirty="0" smtClean="0"/>
              <a:t>,p</a:t>
            </a:r>
            <a:r>
              <a:rPr lang="en-US" sz="2600" i="1" baseline="-25000" dirty="0" smtClean="0"/>
              <a:t>i</a:t>
            </a:r>
            <a:r>
              <a:rPr lang="en-US" sz="2600" i="1" dirty="0" smtClean="0"/>
              <a:t> </a:t>
            </a:r>
            <a:r>
              <a:rPr lang="is-IS" sz="2600" i="1" dirty="0"/>
              <a:t>… </a:t>
            </a:r>
            <a:r>
              <a:rPr lang="is-IS" sz="2600" i="1" dirty="0" smtClean="0"/>
              <a:t>p</a:t>
            </a:r>
            <a:r>
              <a:rPr lang="is-IS" sz="2600" i="1" baseline="-25000" dirty="0" smtClean="0"/>
              <a:t>D</a:t>
            </a:r>
            <a:r>
              <a:rPr lang="is-IS" sz="2600" dirty="0" smtClean="0"/>
              <a:t>]</a:t>
            </a:r>
            <a:r>
              <a:rPr lang="en-US" sz="2600" i="1" dirty="0" smtClean="0"/>
              <a:t>α</a:t>
            </a:r>
            <a:r>
              <a:rPr lang="en-US" sz="2600" dirty="0" smtClean="0"/>
              <a:t> ; </a:t>
            </a:r>
            <a:r>
              <a:rPr lang="en-US" sz="2600" i="1" dirty="0"/>
              <a:t>α</a:t>
            </a:r>
            <a:r>
              <a:rPr lang="en-US" sz="2600" dirty="0"/>
              <a:t>=</a:t>
            </a:r>
            <a:r>
              <a:rPr lang="en-US" sz="2600" b="1" dirty="0" smtClean="0"/>
              <a:t>Σ</a:t>
            </a:r>
            <a:r>
              <a:rPr lang="en-US" sz="2600" i="1" dirty="0" smtClean="0"/>
              <a:t>X; </a:t>
            </a:r>
            <a:r>
              <a:rPr lang="en-US" sz="2600" b="1" dirty="0" smtClean="0"/>
              <a:t>Σ</a:t>
            </a:r>
            <a:r>
              <a:rPr lang="en-US" sz="2600" i="1" dirty="0" smtClean="0"/>
              <a:t>P</a:t>
            </a:r>
            <a:r>
              <a:rPr lang="en-US" sz="2600" dirty="0" smtClean="0"/>
              <a:t>=1</a:t>
            </a:r>
            <a:endParaRPr lang="is-IS" sz="2600" dirty="0"/>
          </a:p>
          <a:p>
            <a:pPr marL="457200" lvl="1" indent="0">
              <a:buNone/>
            </a:pPr>
            <a:r>
              <a:rPr lang="en-US" sz="2600" i="1" dirty="0" smtClean="0"/>
              <a:t>x</a:t>
            </a:r>
            <a:r>
              <a:rPr lang="en-US" sz="2600" i="1" baseline="-25000" dirty="0" smtClean="0"/>
              <a:t>i</a:t>
            </a:r>
            <a:r>
              <a:rPr lang="en-US" sz="2600" dirty="0" smtClean="0"/>
              <a:t> </a:t>
            </a:r>
            <a:r>
              <a:rPr lang="en-US" sz="2600" dirty="0" smtClean="0"/>
              <a:t>= </a:t>
            </a:r>
            <a:r>
              <a:rPr lang="en-US" sz="2600" dirty="0" smtClean="0"/>
              <a:t>( </a:t>
            </a:r>
            <a:r>
              <a:rPr lang="en-US" sz="2600" i="1" dirty="0" smtClean="0"/>
              <a:t>P</a:t>
            </a:r>
            <a:r>
              <a:rPr lang="en-US" sz="2600" i="1" baseline="-25000" dirty="0" smtClean="0"/>
              <a:t>i</a:t>
            </a:r>
            <a:r>
              <a:rPr lang="en-US" sz="2600" dirty="0" smtClean="0"/>
              <a:t> </a:t>
            </a:r>
            <a:r>
              <a:rPr lang="en-US" sz="2600" dirty="0" smtClean="0"/>
              <a:t>|</a:t>
            </a:r>
            <a:r>
              <a:rPr lang="en-US" sz="2600" i="1" dirty="0" smtClean="0"/>
              <a:t> </a:t>
            </a:r>
            <a:r>
              <a:rPr lang="en-US" sz="2600" i="1" dirty="0" smtClean="0"/>
              <a:t>𝑓</a:t>
            </a:r>
            <a:r>
              <a:rPr lang="en-US" sz="2600" i="1" baseline="-25000" dirty="0" err="1" smtClean="0"/>
              <a:t>i</a:t>
            </a:r>
            <a:r>
              <a:rPr lang="en-US" sz="2600" i="1" baseline="-25000" dirty="0" smtClean="0"/>
              <a:t> </a:t>
            </a:r>
            <a:r>
              <a:rPr lang="en-US" sz="2600" dirty="0" smtClean="0"/>
              <a:t>)</a:t>
            </a:r>
            <a:r>
              <a:rPr lang="en-US" sz="2600" i="1" dirty="0" smtClean="0"/>
              <a:t>α</a:t>
            </a:r>
          </a:p>
          <a:p>
            <a:r>
              <a:rPr lang="en-US" dirty="0" smtClean="0"/>
              <a:t>Our approach (ALDEx2)</a:t>
            </a:r>
          </a:p>
          <a:p>
            <a:pPr lvl="1"/>
            <a:r>
              <a:rPr lang="en-US" i="1" dirty="0"/>
              <a:t>p</a:t>
            </a:r>
            <a:r>
              <a:rPr lang="en-US" i="1" baseline="-25000" dirty="0" smtClean="0"/>
              <a:t>i </a:t>
            </a:r>
            <a:r>
              <a:rPr lang="en-US" dirty="0" smtClean="0"/>
              <a:t>= 0 </a:t>
            </a:r>
            <a:r>
              <a:rPr lang="en-US" dirty="0"/>
              <a:t>is very strong assumption; [</a:t>
            </a:r>
            <a:r>
              <a:rPr lang="en-US" i="1" dirty="0"/>
              <a:t>P</a:t>
            </a:r>
            <a:r>
              <a:rPr lang="en-US" i="1" baseline="-25000" dirty="0"/>
              <a:t>i </a:t>
            </a:r>
            <a:r>
              <a:rPr lang="en-US" dirty="0"/>
              <a:t>&gt;</a:t>
            </a:r>
            <a:r>
              <a:rPr lang="en-US" i="1" dirty="0"/>
              <a:t> </a:t>
            </a:r>
            <a:r>
              <a:rPr lang="en-US" dirty="0"/>
              <a:t>0,</a:t>
            </a:r>
            <a:r>
              <a:rPr lang="en-US" i="1" dirty="0"/>
              <a:t> P</a:t>
            </a:r>
            <a:r>
              <a:rPr lang="en-US" i="1" baseline="-25000" dirty="0"/>
              <a:t>i </a:t>
            </a:r>
            <a:r>
              <a:rPr lang="en-US" dirty="0"/>
              <a:t>→0</a:t>
            </a:r>
            <a:r>
              <a:rPr lang="en-US" dirty="0" smtClean="0"/>
              <a:t>]</a:t>
            </a:r>
          </a:p>
          <a:p>
            <a:pPr lvl="1"/>
            <a:r>
              <a:rPr lang="en-US" dirty="0" smtClean="0"/>
              <a:t>Generate a </a:t>
            </a:r>
            <a:r>
              <a:rPr lang="en-US" dirty="0" smtClean="0"/>
              <a:t>Bayesian posterior distribution </a:t>
            </a:r>
            <a:r>
              <a:rPr lang="en-US" dirty="0" smtClean="0"/>
              <a:t>of </a:t>
            </a:r>
            <a:r>
              <a:rPr lang="en-US" dirty="0" smtClean="0"/>
              <a:t>probabilities for each count in each sample; </a:t>
            </a:r>
            <a:r>
              <a:rPr lang="en-US" dirty="0" err="1" smtClean="0"/>
              <a:t>clr</a:t>
            </a:r>
            <a:r>
              <a:rPr lang="en-US" dirty="0" smtClean="0"/>
              <a:t> </a:t>
            </a:r>
            <a:r>
              <a:rPr lang="en-US" dirty="0" smtClean="0"/>
              <a:t>transform the distribution; </a:t>
            </a:r>
            <a:r>
              <a:rPr lang="en-US" dirty="0" smtClean="0"/>
              <a:t>perform </a:t>
            </a:r>
            <a:r>
              <a:rPr lang="en-US" dirty="0" smtClean="0"/>
              <a:t>analyses on each element in the distribution; report </a:t>
            </a:r>
            <a:r>
              <a:rPr lang="en-US" dirty="0" smtClean="0"/>
              <a:t>expected </a:t>
            </a:r>
            <a:r>
              <a:rPr lang="en-US" dirty="0" smtClean="0"/>
              <a:t>values</a:t>
            </a:r>
            <a:endParaRPr lang="en-US" dirty="0" smtClean="0"/>
          </a:p>
          <a:p>
            <a:pPr lvl="1"/>
            <a:r>
              <a:rPr lang="en-US" dirty="0" smtClean="0"/>
              <a:t>Dramatically reduces false positives with little or no loss of sensitivity for essentially any </a:t>
            </a:r>
            <a:r>
              <a:rPr lang="en-US" dirty="0" err="1" smtClean="0"/>
              <a:t>seq’omics</a:t>
            </a:r>
            <a:r>
              <a:rPr lang="en-US" dirty="0" smtClean="0"/>
              <a:t> dataset</a:t>
            </a:r>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CSM_Waterloo 2017</a:t>
            </a:r>
            <a:endParaRPr lang="en-US"/>
          </a:p>
        </p:txBody>
      </p:sp>
      <p:sp>
        <p:nvSpPr>
          <p:cNvPr id="5" name="TextBox 4"/>
          <p:cNvSpPr txBox="1"/>
          <p:nvPr/>
        </p:nvSpPr>
        <p:spPr>
          <a:xfrm>
            <a:off x="6191833" y="5968925"/>
            <a:ext cx="2159566" cy="738664"/>
          </a:xfrm>
          <a:prstGeom prst="rect">
            <a:avLst/>
          </a:prstGeom>
          <a:noFill/>
        </p:spPr>
        <p:txBody>
          <a:bodyPr wrap="none" rtlCol="0">
            <a:spAutoFit/>
          </a:bodyPr>
          <a:lstStyle/>
          <a:p>
            <a:r>
              <a:rPr lang="en-US" sz="1400" dirty="0" err="1" smtClean="0"/>
              <a:t>Fernandes</a:t>
            </a:r>
            <a:r>
              <a:rPr lang="en-US" sz="1400" dirty="0" smtClean="0"/>
              <a:t>, </a:t>
            </a:r>
            <a:r>
              <a:rPr lang="en-US" sz="1400" dirty="0" err="1" smtClean="0"/>
              <a:t>PLoS</a:t>
            </a:r>
            <a:r>
              <a:rPr lang="en-US" sz="1400" dirty="0" smtClean="0"/>
              <a:t> ONE 2013</a:t>
            </a:r>
          </a:p>
          <a:p>
            <a:r>
              <a:rPr lang="en-US" sz="1400" dirty="0" smtClean="0"/>
              <a:t>Gloor, </a:t>
            </a:r>
            <a:r>
              <a:rPr lang="en-US" sz="1400" dirty="0" err="1" smtClean="0"/>
              <a:t>Aus</a:t>
            </a:r>
            <a:r>
              <a:rPr lang="en-US" sz="1400" dirty="0" smtClean="0"/>
              <a:t> J. Stat. 2016</a:t>
            </a:r>
          </a:p>
          <a:p>
            <a:r>
              <a:rPr lang="en-US" sz="1400" dirty="0" err="1" smtClean="0"/>
              <a:t>Thorsen</a:t>
            </a:r>
            <a:r>
              <a:rPr lang="en-US" sz="1400" dirty="0" smtClean="0"/>
              <a:t>, </a:t>
            </a:r>
            <a:r>
              <a:rPr lang="en-US" sz="1400" dirty="0" err="1" smtClean="0"/>
              <a:t>Microbiome</a:t>
            </a:r>
            <a:r>
              <a:rPr lang="en-US" sz="1400" dirty="0" smtClean="0"/>
              <a:t> 2016</a:t>
            </a:r>
            <a:endParaRPr lang="en-US" sz="1400" dirty="0"/>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Examine </a:t>
            </a:r>
            <a:r>
              <a:rPr lang="en-US" b="1" u="sng" dirty="0" smtClean="0">
                <a:solidFill>
                  <a:schemeClr val="accent2">
                    <a:lumMod val="50000"/>
                  </a:schemeClr>
                </a:solidFill>
                <a:ea typeface="+mj-ea"/>
                <a:cs typeface="+mj-cs"/>
              </a:rPr>
              <a:t>variance </a:t>
            </a:r>
            <a:r>
              <a:rPr lang="en-US" b="1" u="sng" dirty="0" smtClean="0">
                <a:solidFill>
                  <a:schemeClr val="accent2">
                    <a:lumMod val="50000"/>
                  </a:schemeClr>
                </a:solidFill>
                <a:ea typeface="+mj-ea"/>
                <a:cs typeface="+mj-cs"/>
              </a:rPr>
              <a:t>of the </a:t>
            </a:r>
            <a:r>
              <a:rPr lang="en-US" b="1" u="sng" dirty="0" smtClean="0">
                <a:solidFill>
                  <a:schemeClr val="accent2">
                    <a:lumMod val="50000"/>
                  </a:schemeClr>
                </a:solidFill>
                <a:ea typeface="+mj-ea"/>
                <a:cs typeface="+mj-cs"/>
              </a:rPr>
              <a:t>ratio </a:t>
            </a:r>
            <a:r>
              <a:rPr lang="en-US" dirty="0" smtClean="0">
                <a:ea typeface="+mj-ea"/>
                <a:cs typeface="+mj-cs"/>
              </a:rPr>
              <a:t>between </a:t>
            </a:r>
            <a:r>
              <a:rPr lang="en-US" dirty="0" smtClean="0">
                <a:ea typeface="+mj-ea"/>
                <a:cs typeface="+mj-cs"/>
              </a:rPr>
              <a:t>parts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CSM_Waterloo 2017</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Ap</a:t>
            </a:r>
            <a:r>
              <a:rPr lang="en-US" dirty="0" smtClean="0"/>
              <a:t>plying a</a:t>
            </a:r>
            <a:r>
              <a:rPr lang="en-US" dirty="0" smtClean="0">
                <a:ea typeface="+mj-ea"/>
                <a:cs typeface="+mj-cs"/>
              </a:rPr>
              <a:t>nalysis tools based on </a:t>
            </a:r>
            <a:r>
              <a:rPr lang="en-US" b="1" u="sng" dirty="0" smtClean="0">
                <a:solidFill>
                  <a:schemeClr val="accent2">
                    <a:lumMod val="50000"/>
                  </a:schemeClr>
                </a:solidFill>
                <a:ea typeface="+mj-ea"/>
                <a:cs typeface="+mj-cs"/>
              </a:rPr>
              <a:t>variance of the ratios</a:t>
            </a:r>
            <a:r>
              <a:rPr lang="en-US" dirty="0" smtClean="0">
                <a:ea typeface="+mj-ea"/>
                <a:cs typeface="+mj-cs"/>
              </a:rPr>
              <a:t> between parts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7500" lnSpcReduction="20000"/>
          </a:bodyPr>
          <a:lstStyle/>
          <a:p>
            <a:pPr>
              <a:defRPr/>
            </a:pPr>
            <a:r>
              <a:rPr lang="en-US" dirty="0" smtClean="0"/>
              <a:t>Outliers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endParaRPr lang="en-US" dirty="0" smtClean="0"/>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a:p>
            <a:pPr lvl="1">
              <a:defRPr/>
            </a:pPr>
            <a:r>
              <a:rPr lang="en-US" dirty="0" err="1" smtClean="0"/>
              <a:t>CoDaSeq</a:t>
            </a:r>
            <a:r>
              <a:rPr lang="en-US" dirty="0" smtClean="0"/>
              <a:t> (</a:t>
            </a:r>
            <a:r>
              <a:rPr lang="en-US" dirty="0" err="1" smtClean="0"/>
              <a:t>github.com</a:t>
            </a:r>
            <a:r>
              <a:rPr lang="en-US" dirty="0" smtClean="0"/>
              <a:t>/</a:t>
            </a:r>
            <a:r>
              <a:rPr lang="en-US" dirty="0" err="1" smtClean="0"/>
              <a:t>ggloor</a:t>
            </a:r>
            <a:r>
              <a:rPr lang="en-US" dirty="0" smtClean="0"/>
              <a:t>)</a:t>
            </a:r>
            <a:endParaRPr lang="en-US" dirty="0" smtClean="0">
              <a:ea typeface="+mn-ea"/>
              <a:cs typeface="+mn-cs"/>
            </a:endParaRP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CSM_Waterloo 2017</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a:t>
            </a:r>
            <a:r>
              <a:rPr lang="en-US" dirty="0" err="1"/>
              <a:t>transcriptome</a:t>
            </a:r>
            <a:r>
              <a:rPr lang="en-US" dirty="0"/>
              <a:t> of H vs. </a:t>
            </a:r>
            <a:r>
              <a:rPr lang="en-US" dirty="0" smtClean="0"/>
              <a:t>BV</a:t>
            </a:r>
            <a:endParaRPr lang="en-US" dirty="0"/>
          </a:p>
        </p:txBody>
      </p:sp>
      <p:pic>
        <p:nvPicPr>
          <p:cNvPr id="5" name="Content Placeholder 4"/>
          <p:cNvPicPr>
            <a:picLocks noGrp="1" noChangeAspect="1"/>
          </p:cNvPicPr>
          <p:nvPr>
            <p:ph idx="1"/>
          </p:nvPr>
        </p:nvPicPr>
        <p:blipFill>
          <a:blip r:embed="rId2"/>
          <a:srcRect l="-11047" r="-11047"/>
          <a:stretch>
            <a:fillRect/>
          </a:stretch>
        </p:blipFill>
        <p:spPr/>
      </p:pic>
      <p:sp>
        <p:nvSpPr>
          <p:cNvPr id="4" name="Footer Placeholder 3"/>
          <p:cNvSpPr>
            <a:spLocks noGrp="1"/>
          </p:cNvSpPr>
          <p:nvPr>
            <p:ph type="ftr" sz="quarter" idx="11"/>
          </p:nvPr>
        </p:nvSpPr>
        <p:spPr/>
        <p:txBody>
          <a:bodyPr/>
          <a:lstStyle/>
          <a:p>
            <a:r>
              <a:rPr lang="en-US" smtClean="0"/>
              <a:t>CSM_Waterloo 2017</a:t>
            </a:r>
            <a:endParaRPr lang="en-US"/>
          </a:p>
        </p:txBody>
      </p:sp>
      <p:sp>
        <p:nvSpPr>
          <p:cNvPr id="6" name="TextBox 5"/>
          <p:cNvSpPr txBox="1"/>
          <p:nvPr/>
        </p:nvSpPr>
        <p:spPr>
          <a:xfrm>
            <a:off x="6664475" y="6060068"/>
            <a:ext cx="1717462" cy="461665"/>
          </a:xfrm>
          <a:prstGeom prst="rect">
            <a:avLst/>
          </a:prstGeom>
          <a:noFill/>
        </p:spPr>
        <p:txBody>
          <a:bodyPr wrap="none" rtlCol="0">
            <a:spAutoFit/>
          </a:bodyPr>
          <a:lstStyle/>
          <a:p>
            <a:r>
              <a:rPr lang="en-US" sz="1200" dirty="0" err="1" smtClean="0"/>
              <a:t>Macklain</a:t>
            </a:r>
            <a:r>
              <a:rPr lang="en-US" sz="1200" dirty="0" smtClean="0"/>
              <a:t>, McMillan- PC</a:t>
            </a:r>
          </a:p>
          <a:p>
            <a:r>
              <a:rPr lang="en-US" sz="1200" dirty="0" smtClean="0"/>
              <a:t>McMillan, Sci. Rep, 2015</a:t>
            </a:r>
            <a:endParaRPr lang="en-US" sz="1200" dirty="0"/>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8" name="TextBox 7"/>
          <p:cNvSpPr txBox="1"/>
          <p:nvPr/>
        </p:nvSpPr>
        <p:spPr>
          <a:xfrm>
            <a:off x="8372651" y="527277"/>
            <a:ext cx="628297" cy="646331"/>
          </a:xfrm>
          <a:prstGeom prst="rect">
            <a:avLst/>
          </a:prstGeom>
          <a:noFill/>
        </p:spPr>
        <p:txBody>
          <a:bodyPr wrap="none" rtlCol="0">
            <a:spAutoFit/>
          </a:bodyPr>
          <a:lstStyle/>
          <a:p>
            <a:r>
              <a:rPr lang="en-US" dirty="0" smtClean="0"/>
              <a:t>AEM</a:t>
            </a:r>
          </a:p>
          <a:p>
            <a:r>
              <a:rPr lang="en-US" dirty="0" smtClean="0"/>
              <a:t>046</a:t>
            </a:r>
            <a:endParaRPr lang="en-US" dirty="0"/>
          </a:p>
        </p:txBody>
      </p:sp>
    </p:spTree>
    <p:extLst>
      <p:ext uri="{BB962C8B-B14F-4D97-AF65-F5344CB8AC3E}">
        <p14:creationId xmlns:p14="http://schemas.microsoft.com/office/powerpoint/2010/main" val="35710667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6603"/>
          </a:xfrm>
        </p:spPr>
        <p:txBody>
          <a:bodyPr>
            <a:normAutofit fontScale="90000"/>
          </a:bodyPr>
          <a:lstStyle/>
          <a:p>
            <a:r>
              <a:rPr lang="en-US" sz="4000" dirty="0" smtClean="0"/>
              <a:t>Gene or function</a:t>
            </a:r>
            <a:endParaRPr lang="en-US" sz="4000" dirty="0"/>
          </a:p>
        </p:txBody>
      </p:sp>
      <p:pic>
        <p:nvPicPr>
          <p:cNvPr id="5" name="Content Placeholder 4"/>
          <p:cNvPicPr>
            <a:picLocks noGrp="1" noChangeAspect="1"/>
          </p:cNvPicPr>
          <p:nvPr>
            <p:ph sz="quarter" idx="1"/>
          </p:nvPr>
        </p:nvPicPr>
        <p:blipFill>
          <a:blip r:embed="rId3"/>
          <a:stretch>
            <a:fillRect/>
          </a:stretch>
        </p:blipFill>
        <p:spPr>
          <a:xfrm>
            <a:off x="4524815" y="901241"/>
            <a:ext cx="4119617" cy="4320000"/>
          </a:xfrm>
          <a:prstGeom prst="rect">
            <a:avLst/>
          </a:prstGeom>
        </p:spPr>
      </p:pic>
      <p:pic>
        <p:nvPicPr>
          <p:cNvPr id="4" name="Picture 3"/>
          <p:cNvPicPr>
            <a:picLocks noChangeAspect="1"/>
          </p:cNvPicPr>
          <p:nvPr/>
        </p:nvPicPr>
        <p:blipFill>
          <a:blip r:embed="rId4"/>
          <a:stretch>
            <a:fillRect/>
          </a:stretch>
        </p:blipFill>
        <p:spPr>
          <a:xfrm>
            <a:off x="146304" y="901241"/>
            <a:ext cx="4119618" cy="4320000"/>
          </a:xfrm>
          <a:prstGeom prst="rect">
            <a:avLst/>
          </a:prstGeom>
        </p:spPr>
      </p:pic>
      <p:sp>
        <p:nvSpPr>
          <p:cNvPr id="6" name="Content Placeholder 2"/>
          <p:cNvSpPr txBox="1">
            <a:spLocks/>
          </p:cNvSpPr>
          <p:nvPr/>
        </p:nvSpPr>
        <p:spPr bwMode="auto">
          <a:xfrm>
            <a:off x="314074" y="5370863"/>
            <a:ext cx="8589250" cy="118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sz="2200" dirty="0" smtClean="0"/>
              <a:t>Gene level shows species or strain level contribution</a:t>
            </a:r>
            <a:endParaRPr lang="en-US" sz="2200" dirty="0" smtClean="0"/>
          </a:p>
          <a:p>
            <a:pPr defTabSz="914400"/>
            <a:r>
              <a:rPr lang="en-US" sz="2200" dirty="0" smtClean="0"/>
              <a:t>Function level is redundant -  e.g. housekeeping</a:t>
            </a:r>
            <a:r>
              <a:rPr lang="en-US" sz="2200" dirty="0" smtClean="0"/>
              <a:t> functions collapse</a:t>
            </a:r>
            <a:endParaRPr lang="en-US" sz="2200" dirty="0"/>
          </a:p>
        </p:txBody>
      </p:sp>
      <p:sp>
        <p:nvSpPr>
          <p:cNvPr id="3" name="Footer Placeholder 2"/>
          <p:cNvSpPr>
            <a:spLocks noGrp="1"/>
          </p:cNvSpPr>
          <p:nvPr>
            <p:ph type="ftr" sz="quarter" idx="11"/>
          </p:nvPr>
        </p:nvSpPr>
        <p:spPr/>
        <p:txBody>
          <a:bodyPr/>
          <a:lstStyle/>
          <a:p>
            <a:pPr>
              <a:defRPr/>
            </a:pPr>
            <a:r>
              <a:rPr lang="en-US" smtClean="0"/>
              <a:t>CSM_Waterloo 2017</a:t>
            </a:r>
            <a:endParaRPr lang="en-US" dirty="0"/>
          </a:p>
        </p:txBody>
      </p:sp>
      <p:sp>
        <p:nvSpPr>
          <p:cNvPr id="8" name="Oval 7"/>
          <p:cNvSpPr/>
          <p:nvPr/>
        </p:nvSpPr>
        <p:spPr>
          <a:xfrm>
            <a:off x="6337905" y="2298095"/>
            <a:ext cx="604762" cy="834572"/>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1" name="TextBox 10"/>
          <p:cNvSpPr txBox="1"/>
          <p:nvPr/>
        </p:nvSpPr>
        <p:spPr>
          <a:xfrm>
            <a:off x="8372651" y="527277"/>
            <a:ext cx="628297" cy="646331"/>
          </a:xfrm>
          <a:prstGeom prst="rect">
            <a:avLst/>
          </a:prstGeom>
          <a:noFill/>
        </p:spPr>
        <p:txBody>
          <a:bodyPr wrap="none" rtlCol="0">
            <a:spAutoFit/>
          </a:bodyPr>
          <a:lstStyle/>
          <a:p>
            <a:r>
              <a:rPr lang="en-US" dirty="0" smtClean="0"/>
              <a:t>AEM</a:t>
            </a:r>
          </a:p>
          <a:p>
            <a:r>
              <a:rPr lang="en-US" dirty="0" smtClean="0"/>
              <a:t>046</a:t>
            </a:r>
            <a:endParaRPr lang="en-US" dirty="0"/>
          </a:p>
        </p:txBody>
      </p:sp>
    </p:spTree>
    <p:extLst>
      <p:ext uri="{BB962C8B-B14F-4D97-AF65-F5344CB8AC3E}">
        <p14:creationId xmlns:p14="http://schemas.microsoft.com/office/powerpoint/2010/main" val="319598854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7665"/>
          </a:xfrm>
        </p:spPr>
        <p:txBody>
          <a:bodyPr>
            <a:noAutofit/>
          </a:bodyPr>
          <a:lstStyle/>
          <a:p>
            <a:r>
              <a:rPr lang="en-US" sz="4000" dirty="0" smtClean="0"/>
              <a:t>What separates</a:t>
            </a:r>
            <a:r>
              <a:rPr lang="en-US" sz="4000" dirty="0" smtClean="0"/>
              <a:t> BV subgroups?</a:t>
            </a:r>
            <a:endParaRPr lang="en-US" sz="4000"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77425" y="1941137"/>
            <a:ext cx="8027660" cy="4415213"/>
          </a:xfrm>
        </p:spPr>
      </p:pic>
      <p:sp>
        <p:nvSpPr>
          <p:cNvPr id="6" name="Content Placeholder 2"/>
          <p:cNvSpPr txBox="1">
            <a:spLocks/>
          </p:cNvSpPr>
          <p:nvPr/>
        </p:nvSpPr>
        <p:spPr bwMode="auto">
          <a:xfrm>
            <a:off x="177424" y="990152"/>
            <a:ext cx="8095719" cy="109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dirty="0" smtClean="0">
                <a:solidFill>
                  <a:schemeClr val="accent1"/>
                </a:solidFill>
              </a:rPr>
              <a:t>ALDEx2 Effect </a:t>
            </a:r>
            <a:r>
              <a:rPr lang="en-US" dirty="0" smtClean="0">
                <a:solidFill>
                  <a:schemeClr val="accent1"/>
                </a:solidFill>
              </a:rPr>
              <a:t>size</a:t>
            </a:r>
            <a:r>
              <a:rPr lang="en-US" dirty="0" smtClean="0"/>
              <a:t>:</a:t>
            </a:r>
            <a:endParaRPr lang="en-US" sz="2000" dirty="0"/>
          </a:p>
        </p:txBody>
      </p:sp>
      <p:sp>
        <p:nvSpPr>
          <p:cNvPr id="3" name="Rectangle 2"/>
          <p:cNvSpPr/>
          <p:nvPr/>
        </p:nvSpPr>
        <p:spPr>
          <a:xfrm>
            <a:off x="1405723" y="5711630"/>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1405723" y="4064105"/>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326118" y="1435287"/>
            <a:ext cx="1297688" cy="646331"/>
          </a:xfrm>
          <a:prstGeom prst="rect">
            <a:avLst/>
          </a:prstGeom>
          <a:noFill/>
        </p:spPr>
        <p:txBody>
          <a:bodyPr wrap="none" rtlCol="0">
            <a:spAutoFit/>
          </a:bodyPr>
          <a:lstStyle/>
          <a:p>
            <a:pPr algn="ctr"/>
            <a:r>
              <a:rPr lang="en-US" u="sng" dirty="0" smtClean="0">
                <a:latin typeface="Perpetua" charset="0"/>
                <a:ea typeface="Perpetua" charset="0"/>
                <a:cs typeface="Perpetua" charset="0"/>
              </a:rPr>
              <a:t>E(difference)</a:t>
            </a:r>
            <a:endParaRPr lang="en-US" u="sng" dirty="0" smtClean="0">
              <a:latin typeface="Perpetua" charset="0"/>
              <a:ea typeface="Perpetua" charset="0"/>
              <a:cs typeface="Perpetua" charset="0"/>
            </a:endParaRPr>
          </a:p>
          <a:p>
            <a:pPr algn="ctr"/>
            <a:r>
              <a:rPr lang="en-US" dirty="0" smtClean="0">
                <a:latin typeface="Perpetua" charset="0"/>
                <a:ea typeface="Perpetua" charset="0"/>
                <a:cs typeface="Perpetua" charset="0"/>
              </a:rPr>
              <a:t>E(dispersion)</a:t>
            </a:r>
            <a:endParaRPr lang="en-US" dirty="0" smtClean="0">
              <a:latin typeface="Perpetua" charset="0"/>
              <a:ea typeface="Perpetua" charset="0"/>
              <a:cs typeface="Perpetua" charset="0"/>
            </a:endParaRPr>
          </a:p>
        </p:txBody>
      </p:sp>
      <p:sp>
        <p:nvSpPr>
          <p:cNvPr id="5" name="Footer Placeholder 4"/>
          <p:cNvSpPr>
            <a:spLocks noGrp="1"/>
          </p:cNvSpPr>
          <p:nvPr>
            <p:ph type="ftr" sz="quarter" idx="11"/>
          </p:nvPr>
        </p:nvSpPr>
        <p:spPr/>
        <p:txBody>
          <a:bodyPr/>
          <a:lstStyle/>
          <a:p>
            <a:pPr>
              <a:defRPr/>
            </a:pPr>
            <a:r>
              <a:rPr lang="en-US" smtClean="0"/>
              <a:t>CSM_Waterloo 2017</a:t>
            </a:r>
            <a:endParaRPr lang="en-US" dirty="0"/>
          </a:p>
        </p:txBody>
      </p:sp>
      <p:sp>
        <p:nvSpPr>
          <p:cNvPr id="10"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1" name="TextBox 10"/>
          <p:cNvSpPr txBox="1"/>
          <p:nvPr/>
        </p:nvSpPr>
        <p:spPr>
          <a:xfrm>
            <a:off x="8372651" y="527277"/>
            <a:ext cx="628297" cy="646331"/>
          </a:xfrm>
          <a:prstGeom prst="rect">
            <a:avLst/>
          </a:prstGeom>
          <a:noFill/>
        </p:spPr>
        <p:txBody>
          <a:bodyPr wrap="none" rtlCol="0">
            <a:spAutoFit/>
          </a:bodyPr>
          <a:lstStyle/>
          <a:p>
            <a:r>
              <a:rPr lang="en-US" dirty="0" smtClean="0"/>
              <a:t>AEM</a:t>
            </a:r>
          </a:p>
          <a:p>
            <a:r>
              <a:rPr lang="en-US" dirty="0" smtClean="0"/>
              <a:t>046</a:t>
            </a:r>
            <a:endParaRPr lang="en-US" dirty="0"/>
          </a:p>
        </p:txBody>
      </p:sp>
    </p:spTree>
    <p:extLst>
      <p:ext uri="{BB962C8B-B14F-4D97-AF65-F5344CB8AC3E}">
        <p14:creationId xmlns:p14="http://schemas.microsoft.com/office/powerpoint/2010/main" val="3849946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55524305"/>
              </p:ext>
            </p:extLst>
          </p:nvPr>
        </p:nvGraphicFramePr>
        <p:xfrm>
          <a:off x="457200" y="1600200"/>
          <a:ext cx="8081964" cy="3850640"/>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a:t>
                      </a:r>
                      <a:endParaRPr lang="en-US" dirty="0"/>
                    </a:p>
                  </a:txBody>
                  <a:tcPr>
                    <a:solidFill>
                      <a:schemeClr val="accent2"/>
                    </a:solidFill>
                  </a:tcPr>
                </a:tc>
                <a:tc>
                  <a:txBody>
                    <a:bodyPr/>
                    <a:lstStyle/>
                    <a:p>
                      <a:r>
                        <a:rPr lang="en-US" dirty="0" err="1" smtClean="0"/>
                        <a:t>CoDa</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Usually</a:t>
                      </a:r>
                      <a:r>
                        <a:rPr lang="en-US" baseline="0" dirty="0" smtClean="0"/>
                        <a:t> rarest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a:t>
                      </a:r>
                      <a:r>
                        <a:rPr lang="en-US" baseline="0" dirty="0" smtClean="0"/>
                        <a:t>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CSM_Waterloo 2017</a:t>
            </a:r>
            <a:endParaRPr lang="en-US"/>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only have </a:t>
            </a:r>
            <a:r>
              <a:rPr lang="en-US" dirty="0" smtClean="0"/>
              <a:t>relative </a:t>
            </a:r>
            <a:r>
              <a:rPr lang="en-US" dirty="0" smtClean="0"/>
              <a:t>information</a:t>
            </a:r>
            <a:endParaRPr lang="en-US" dirty="0" smtClean="0"/>
          </a:p>
          <a:p>
            <a:pPr lvl="1"/>
            <a:r>
              <a:rPr lang="en-US" dirty="0" smtClean="0"/>
              <a:t>Need to recast our questions. How are things changing relative to each other?</a:t>
            </a:r>
          </a:p>
          <a:p>
            <a:pPr lvl="1"/>
            <a:r>
              <a:rPr lang="en-US" dirty="0"/>
              <a:t>It takes </a:t>
            </a:r>
            <a:r>
              <a:rPr lang="en-US" dirty="0" smtClean="0"/>
              <a:t>a shift in thinking to </a:t>
            </a:r>
            <a:r>
              <a:rPr lang="en-US" dirty="0"/>
              <a:t>interpret the data </a:t>
            </a:r>
            <a:r>
              <a:rPr lang="en-US" dirty="0" smtClean="0"/>
              <a:t>correctly</a:t>
            </a:r>
          </a:p>
          <a:p>
            <a:r>
              <a:rPr lang="en-US" dirty="0"/>
              <a:t>Variances of the ratios is </a:t>
            </a:r>
            <a:r>
              <a:rPr lang="en-US" dirty="0" smtClean="0"/>
              <a:t>informative</a:t>
            </a:r>
          </a:p>
          <a:p>
            <a:pPr lvl="1"/>
            <a:r>
              <a:rPr lang="en-US" dirty="0" smtClean="0"/>
              <a:t>Same features are identified through multivariate ordination, </a:t>
            </a:r>
            <a:r>
              <a:rPr lang="en-US" dirty="0" err="1" smtClean="0"/>
              <a:t>univariate</a:t>
            </a:r>
            <a:r>
              <a:rPr lang="en-US" dirty="0" smtClean="0"/>
              <a:t> differential abundance, compositional association</a:t>
            </a:r>
          </a:p>
          <a:p>
            <a:r>
              <a:rPr lang="en-US" dirty="0" smtClean="0"/>
              <a:t>0 </a:t>
            </a:r>
            <a:r>
              <a:rPr lang="en-US" dirty="0" smtClean="0"/>
              <a:t>replacement is a theoretical, but not a practical impediment</a:t>
            </a:r>
          </a:p>
          <a:p>
            <a:endParaRPr lang="en-US" dirty="0"/>
          </a:p>
        </p:txBody>
      </p:sp>
      <p:sp>
        <p:nvSpPr>
          <p:cNvPr id="4" name="Footer Placeholder 3"/>
          <p:cNvSpPr>
            <a:spLocks noGrp="1"/>
          </p:cNvSpPr>
          <p:nvPr>
            <p:ph type="ftr" sz="quarter" idx="11"/>
          </p:nvPr>
        </p:nvSpPr>
        <p:spPr/>
        <p:txBody>
          <a:bodyPr/>
          <a:lstStyle/>
          <a:p>
            <a:r>
              <a:rPr lang="en-US" smtClean="0"/>
              <a:t>CSM_Waterloo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664476" y="6126163"/>
            <a:ext cx="1626918" cy="276999"/>
          </a:xfrm>
          <a:prstGeom prst="rect">
            <a:avLst/>
          </a:prstGeom>
          <a:noFill/>
        </p:spPr>
        <p:txBody>
          <a:bodyPr wrap="none" rtlCol="0">
            <a:spAutoFit/>
          </a:bodyPr>
          <a:lstStyle/>
          <a:p>
            <a:r>
              <a:rPr lang="en-US" sz="1200" dirty="0" smtClean="0"/>
              <a:t>Gloor 2016, Aus. J. Stat</a:t>
            </a:r>
            <a:endParaRPr lang="en-US" sz="1200" dirty="0"/>
          </a:p>
        </p:txBody>
      </p:sp>
    </p:spTree>
    <p:extLst>
      <p:ext uri="{BB962C8B-B14F-4D97-AF65-F5344CB8AC3E}">
        <p14:creationId xmlns:p14="http://schemas.microsoft.com/office/powerpoint/2010/main" val="2284680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Donalds</a:t>
            </a:r>
            <a:r>
              <a:rPr lang="en-US" dirty="0" smtClean="0"/>
              <a:t>’ give the best quotes</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t>There are known </a:t>
            </a:r>
            <a:r>
              <a:rPr lang="en-US" dirty="0" err="1"/>
              <a:t>knowns</a:t>
            </a:r>
            <a:r>
              <a:rPr lang="en-US" dirty="0"/>
              <a:t>. These are things we know that we know. </a:t>
            </a:r>
            <a:endParaRPr lang="en-US" dirty="0" smtClean="0"/>
          </a:p>
          <a:p>
            <a:r>
              <a:rPr lang="en-US" dirty="0" smtClean="0"/>
              <a:t>There </a:t>
            </a:r>
            <a:r>
              <a:rPr lang="en-US" dirty="0"/>
              <a:t>are known unknowns. That is to say, there are things that we know we don't know. </a:t>
            </a:r>
            <a:endParaRPr lang="en-US" dirty="0" smtClean="0"/>
          </a:p>
          <a:p>
            <a:r>
              <a:rPr lang="en-US" dirty="0" smtClean="0"/>
              <a:t>But </a:t>
            </a:r>
            <a:r>
              <a:rPr lang="en-US" dirty="0"/>
              <a:t>there are also unknown unknowns. There are things we don't know we don't know</a:t>
            </a:r>
            <a:r>
              <a:rPr lang="en-US" dirty="0" smtClean="0"/>
              <a:t>.</a:t>
            </a:r>
          </a:p>
          <a:p>
            <a:r>
              <a:rPr lang="en-US" b="1" dirty="0" smtClean="0">
                <a:solidFill>
                  <a:schemeClr val="accent2"/>
                </a:solidFill>
              </a:rPr>
              <a:t>There are </a:t>
            </a:r>
            <a:r>
              <a:rPr lang="en-US" b="1" dirty="0" smtClean="0">
                <a:solidFill>
                  <a:schemeClr val="accent2"/>
                </a:solidFill>
              </a:rPr>
              <a:t>unknown </a:t>
            </a:r>
            <a:r>
              <a:rPr lang="en-US" b="1" dirty="0" err="1" smtClean="0">
                <a:solidFill>
                  <a:schemeClr val="accent2"/>
                </a:solidFill>
              </a:rPr>
              <a:t>knowns</a:t>
            </a:r>
            <a:r>
              <a:rPr lang="en-US" b="1" dirty="0" smtClean="0">
                <a:solidFill>
                  <a:schemeClr val="accent2"/>
                </a:solidFill>
              </a:rPr>
              <a:t>. These are </a:t>
            </a:r>
            <a:r>
              <a:rPr lang="en-US" b="1" dirty="0" smtClean="0">
                <a:solidFill>
                  <a:schemeClr val="accent2"/>
                </a:solidFill>
              </a:rPr>
              <a:t>things we think we know that </a:t>
            </a:r>
            <a:r>
              <a:rPr lang="en-US" b="1" dirty="0" smtClean="0">
                <a:solidFill>
                  <a:schemeClr val="accent2"/>
                </a:solidFill>
              </a:rPr>
              <a:t>we actually </a:t>
            </a:r>
            <a:r>
              <a:rPr lang="en-US" b="1" dirty="0" smtClean="0">
                <a:solidFill>
                  <a:schemeClr val="accent2"/>
                </a:solidFill>
              </a:rPr>
              <a:t>don’t </a:t>
            </a:r>
            <a:r>
              <a:rPr lang="en-US" b="1" dirty="0" smtClean="0">
                <a:solidFill>
                  <a:schemeClr val="accent2"/>
                </a:solidFill>
              </a:rPr>
              <a:t>know.</a:t>
            </a:r>
            <a:endParaRPr lang="en-US" b="1" dirty="0" smtClean="0">
              <a:solidFill>
                <a:schemeClr val="accent2"/>
              </a:solidFill>
            </a:endParaRP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CSM_Waterloo 2017</a:t>
            </a:r>
            <a:endParaRPr lang="en-US"/>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4725" y="4827588"/>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endParaRPr lang="en-US" sz="1800" dirty="0" smtClean="0"/>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(CRAN)</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CSM_Waterloo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CSM_Waterloo 2017</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Correlations!!!</a:t>
            </a:r>
            <a:endParaRPr lang="en-US" dirty="0"/>
          </a:p>
        </p:txBody>
      </p:sp>
      <p:sp>
        <p:nvSpPr>
          <p:cNvPr id="4" name="Footer Placeholder 3"/>
          <p:cNvSpPr>
            <a:spLocks noGrp="1"/>
          </p:cNvSpPr>
          <p:nvPr>
            <p:ph type="ftr" sz="quarter" idx="11"/>
          </p:nvPr>
        </p:nvSpPr>
        <p:spPr/>
        <p:txBody>
          <a:bodyPr/>
          <a:lstStyle/>
          <a:p>
            <a:r>
              <a:rPr lang="en-US" smtClean="0"/>
              <a:t>CSM_Waterloo 2017</a:t>
            </a:r>
            <a:endParaRPr lang="en-US"/>
          </a:p>
        </p:txBody>
      </p:sp>
      <p:pic>
        <p:nvPicPr>
          <p:cNvPr id="7" name="Content Placeholder 6"/>
          <p:cNvPicPr>
            <a:picLocks noGrp="1" noChangeAspect="1"/>
          </p:cNvPicPr>
          <p:nvPr>
            <p:ph idx="1"/>
          </p:nvPr>
        </p:nvPicPr>
        <p:blipFill>
          <a:blip r:embed="rId2"/>
          <a:srcRect t="-3236" b="-3236"/>
          <a:stretch>
            <a:fillRect/>
          </a:stretch>
        </p:blipFill>
        <p:spPr>
          <a:xfrm>
            <a:off x="711200" y="3270998"/>
            <a:ext cx="4172050" cy="2294467"/>
          </a:xfrm>
        </p:spPr>
      </p:pic>
      <p:sp>
        <p:nvSpPr>
          <p:cNvPr id="8" name="TextBox 7"/>
          <p:cNvSpPr txBox="1"/>
          <p:nvPr/>
        </p:nvSpPr>
        <p:spPr>
          <a:xfrm>
            <a:off x="1072444" y="2284609"/>
            <a:ext cx="520470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False positive –</a:t>
            </a:r>
            <a:r>
              <a:rPr lang="en-US" dirty="0" err="1" smtClean="0"/>
              <a:t>ve</a:t>
            </a:r>
            <a:r>
              <a:rPr lang="en-US" dirty="0" smtClean="0"/>
              <a:t> correlations because </a:t>
            </a:r>
            <a:r>
              <a:rPr lang="is-IS" dirty="0" smtClean="0"/>
              <a:t>…</a:t>
            </a:r>
          </a:p>
          <a:p>
            <a:r>
              <a:rPr lang="is-IS" dirty="0"/>
              <a:t>	</a:t>
            </a:r>
            <a:r>
              <a:rPr lang="is-IS" dirty="0" smtClean="0"/>
              <a:t>what is the correlation between heads and tails?</a:t>
            </a:r>
            <a:endParaRPr lang="en-US" dirty="0"/>
          </a:p>
        </p:txBody>
      </p:sp>
      <p:sp>
        <p:nvSpPr>
          <p:cNvPr id="9" name="TextBox 8"/>
          <p:cNvSpPr txBox="1"/>
          <p:nvPr/>
        </p:nvSpPr>
        <p:spPr>
          <a:xfrm>
            <a:off x="5130800" y="3791092"/>
            <a:ext cx="30455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False positive +</a:t>
            </a:r>
            <a:r>
              <a:rPr lang="en-US" dirty="0" err="1" smtClean="0"/>
              <a:t>ve</a:t>
            </a:r>
            <a:r>
              <a:rPr lang="en-US" dirty="0" smtClean="0"/>
              <a:t> correlations because associations must maintain a constant ratio </a:t>
            </a:r>
            <a:r>
              <a:rPr lang="is-IS" dirty="0" smtClean="0"/>
              <a:t>…</a:t>
            </a:r>
            <a:endParaRPr lang="en-US" dirty="0"/>
          </a:p>
        </p:txBody>
      </p:sp>
      <p:sp>
        <p:nvSpPr>
          <p:cNvPr id="10" name="TextBox 9"/>
          <p:cNvSpPr txBox="1"/>
          <p:nvPr/>
        </p:nvSpPr>
        <p:spPr>
          <a:xfrm>
            <a:off x="2640337" y="1602304"/>
            <a:ext cx="337946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CA" dirty="0" smtClean="0"/>
              <a:t>In addition to spurious correlation</a:t>
            </a:r>
            <a:endParaRPr lang="en-US" dirty="0"/>
          </a:p>
        </p:txBody>
      </p:sp>
      <p:sp>
        <p:nvSpPr>
          <p:cNvPr id="1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552847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err="1" smtClean="0"/>
              <a:t>Ø</a:t>
            </a:r>
            <a:r>
              <a:rPr lang="en-US" dirty="0" smtClean="0"/>
              <a:t> metric</a:t>
            </a:r>
            <a:br>
              <a:rPr lang="en-US" dirty="0" smtClean="0"/>
            </a:br>
            <a:r>
              <a:rPr lang="en-US" sz="2700" dirty="0" err="1" smtClean="0"/>
              <a:t>propr</a:t>
            </a:r>
            <a:r>
              <a:rPr lang="en-US" sz="2700" dirty="0" smtClean="0"/>
              <a:t>, </a:t>
            </a:r>
            <a:r>
              <a:rPr lang="en-US" sz="2700" dirty="0" err="1" smtClean="0"/>
              <a:t>CoDaSeq</a:t>
            </a:r>
            <a:endParaRPr lang="en-US" sz="2700" dirty="0"/>
          </a:p>
        </p:txBody>
      </p:sp>
      <p:sp>
        <p:nvSpPr>
          <p:cNvPr id="3" name="Content Placeholder 2"/>
          <p:cNvSpPr>
            <a:spLocks noGrp="1"/>
          </p:cNvSpPr>
          <p:nvPr>
            <p:ph idx="1"/>
          </p:nvPr>
        </p:nvSpPr>
        <p:spPr>
          <a:xfrm>
            <a:off x="4427536" y="2994789"/>
            <a:ext cx="4259263" cy="3001682"/>
          </a:xfrm>
        </p:spPr>
        <p:txBody>
          <a:bodyPr>
            <a:normAutofit fontScale="70000" lnSpcReduction="20000"/>
          </a:bodyPr>
          <a:lstStyle/>
          <a:p>
            <a:r>
              <a:rPr lang="en-US" dirty="0" err="1" smtClean="0">
                <a:latin typeface="Calibri" charset="0"/>
              </a:rPr>
              <a:t>Ø</a:t>
            </a:r>
            <a:r>
              <a:rPr lang="en-US" dirty="0" smtClean="0">
                <a:latin typeface="Calibri" charset="0"/>
              </a:rPr>
              <a:t> = 1 + ß</a:t>
            </a:r>
            <a:r>
              <a:rPr lang="en-US" baseline="30000" dirty="0" smtClean="0">
                <a:latin typeface="Calibri" charset="0"/>
              </a:rPr>
              <a:t>2</a:t>
            </a:r>
            <a:r>
              <a:rPr lang="en-US" dirty="0" smtClean="0">
                <a:latin typeface="Calibri" charset="0"/>
              </a:rPr>
              <a:t> -2ß|r|</a:t>
            </a:r>
          </a:p>
          <a:p>
            <a:pPr marL="0" indent="0">
              <a:buNone/>
            </a:pPr>
            <a:r>
              <a:rPr lang="en-US" dirty="0" smtClean="0">
                <a:latin typeface="Calibri" charset="0"/>
              </a:rPr>
              <a:t>    </a:t>
            </a:r>
          </a:p>
          <a:p>
            <a:r>
              <a:rPr lang="en-US" dirty="0" smtClean="0">
                <a:latin typeface="Calibri" charset="0"/>
              </a:rPr>
              <a:t>r=1 when two vectors in same direction</a:t>
            </a:r>
          </a:p>
          <a:p>
            <a:r>
              <a:rPr lang="en-US" dirty="0" err="1" smtClean="0">
                <a:latin typeface="Calibri" charset="0"/>
              </a:rPr>
              <a:t>ß</a:t>
            </a:r>
            <a:r>
              <a:rPr lang="en-US" dirty="0" smtClean="0">
                <a:latin typeface="Calibri" charset="0"/>
              </a:rPr>
              <a:t>=1 when the two vectors have the same variance</a:t>
            </a:r>
          </a:p>
          <a:p>
            <a:r>
              <a:rPr lang="en-US" dirty="0" smtClean="0">
                <a:latin typeface="Calibri" charset="0"/>
              </a:rPr>
              <a:t>So </a:t>
            </a:r>
            <a:r>
              <a:rPr lang="en-US" dirty="0" err="1" smtClean="0">
                <a:latin typeface="Calibri" charset="0"/>
              </a:rPr>
              <a:t>Ø</a:t>
            </a:r>
            <a:r>
              <a:rPr lang="en-US" dirty="0" smtClean="0">
                <a:latin typeface="Calibri" charset="0"/>
              </a:rPr>
              <a:t> = 0 </a:t>
            </a:r>
            <a:r>
              <a:rPr lang="en-US" dirty="0" err="1" smtClean="0">
                <a:latin typeface="Calibri" charset="0"/>
              </a:rPr>
              <a:t>iff</a:t>
            </a:r>
            <a:r>
              <a:rPr lang="en-US" dirty="0" smtClean="0">
                <a:latin typeface="Calibri" charset="0"/>
              </a:rPr>
              <a:t> r=2 </a:t>
            </a:r>
            <a:r>
              <a:rPr lang="en-US" dirty="0">
                <a:latin typeface="Calibri" charset="0"/>
              </a:rPr>
              <a:t>&amp; </a:t>
            </a:r>
            <a:r>
              <a:rPr lang="en-US" dirty="0" err="1">
                <a:latin typeface="Calibri" charset="0"/>
              </a:rPr>
              <a:t>ß</a:t>
            </a:r>
            <a:r>
              <a:rPr lang="en-US" dirty="0" smtClean="0">
                <a:latin typeface="Calibri" charset="0"/>
              </a:rPr>
              <a:t>=1</a:t>
            </a:r>
          </a:p>
          <a:p>
            <a:pPr lvl="1"/>
            <a:r>
              <a:rPr lang="en-US" dirty="0" smtClean="0">
                <a:latin typeface="Calibri" charset="0"/>
              </a:rPr>
              <a:t>Collapsing two measures into one number</a:t>
            </a:r>
          </a:p>
        </p:txBody>
      </p:sp>
      <p:pic>
        <p:nvPicPr>
          <p:cNvPr id="4" name="Picture 3"/>
          <p:cNvPicPr>
            <a:picLocks noChangeAspect="1"/>
          </p:cNvPicPr>
          <p:nvPr/>
        </p:nvPicPr>
        <p:blipFill>
          <a:blip r:embed="rId2"/>
          <a:stretch>
            <a:fillRect/>
          </a:stretch>
        </p:blipFill>
        <p:spPr>
          <a:xfrm>
            <a:off x="4903947" y="1545338"/>
            <a:ext cx="2912263" cy="1440130"/>
          </a:xfrm>
          <a:prstGeom prst="rect">
            <a:avLst/>
          </a:prstGeom>
        </p:spPr>
      </p:pic>
      <p:pic>
        <p:nvPicPr>
          <p:cNvPr id="6" name="Content Placeholder 14" descr="simple_biplot.pdf"/>
          <p:cNvPicPr>
            <a:picLocks noChangeAspect="1"/>
          </p:cNvPicPr>
          <p:nvPr/>
        </p:nvPicPr>
        <p:blipFill>
          <a:blip r:embed="rId3">
            <a:extLst>
              <a:ext uri="{28A0092B-C50C-407E-A947-70E740481C1C}">
                <a14:useLocalDpi xmlns:a14="http://schemas.microsoft.com/office/drawing/2010/main" val="0"/>
              </a:ext>
            </a:extLst>
          </a:blip>
          <a:srcRect l="6970" t="5789" r="5305" b="4047"/>
          <a:stretch>
            <a:fillRect/>
          </a:stretch>
        </p:blipFill>
        <p:spPr>
          <a:xfrm>
            <a:off x="457200" y="1765300"/>
            <a:ext cx="3970337" cy="4081463"/>
          </a:xfrm>
          <a:prstGeom prst="rect">
            <a:avLst/>
          </a:prstGeom>
        </p:spPr>
      </p:pic>
      <p:sp>
        <p:nvSpPr>
          <p:cNvPr id="5" name="Rectangle 4"/>
          <p:cNvSpPr/>
          <p:nvPr/>
        </p:nvSpPr>
        <p:spPr>
          <a:xfrm>
            <a:off x="5555381" y="5956158"/>
            <a:ext cx="2276510" cy="523220"/>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a:t>
            </a:r>
            <a:r>
              <a:rPr lang="en-US" sz="1400" dirty="0" smtClean="0">
                <a:solidFill>
                  <a:srgbClr val="7F7F7F"/>
                </a:solidFill>
              </a:rPr>
              <a:t>2015</a:t>
            </a:r>
          </a:p>
          <a:p>
            <a:r>
              <a:rPr lang="en-US" sz="1400" dirty="0" err="1" smtClean="0">
                <a:solidFill>
                  <a:srgbClr val="7F7F7F"/>
                </a:solidFill>
              </a:rPr>
              <a:t>Erb</a:t>
            </a:r>
            <a:r>
              <a:rPr lang="en-US" sz="1400" dirty="0" smtClean="0">
                <a:solidFill>
                  <a:srgbClr val="7F7F7F"/>
                </a:solidFill>
              </a:rPr>
              <a:t>, </a:t>
            </a:r>
            <a:r>
              <a:rPr lang="en-US" sz="1400" dirty="0" err="1" smtClean="0">
                <a:solidFill>
                  <a:srgbClr val="7F7F7F"/>
                </a:solidFill>
              </a:rPr>
              <a:t>Theor</a:t>
            </a:r>
            <a:r>
              <a:rPr lang="en-US" sz="1400" dirty="0" smtClean="0">
                <a:solidFill>
                  <a:srgbClr val="7F7F7F"/>
                </a:solidFill>
              </a:rPr>
              <a:t>. </a:t>
            </a:r>
            <a:r>
              <a:rPr lang="en-US" sz="1400" dirty="0" err="1" smtClean="0">
                <a:solidFill>
                  <a:srgbClr val="7F7F7F"/>
                </a:solidFill>
              </a:rPr>
              <a:t>Biosci</a:t>
            </a:r>
            <a:r>
              <a:rPr lang="en-US" sz="1400" dirty="0" smtClean="0">
                <a:solidFill>
                  <a:srgbClr val="7F7F7F"/>
                </a:solidFill>
              </a:rPr>
              <a:t>. 2016</a:t>
            </a:r>
            <a:endParaRPr lang="en-US" sz="1400" dirty="0">
              <a:solidFill>
                <a:srgbClr val="7F7F7F"/>
              </a:solidFill>
            </a:endParaRPr>
          </a:p>
        </p:txBody>
      </p:sp>
      <p:sp>
        <p:nvSpPr>
          <p:cNvPr id="7" name="Footer Placeholder 6"/>
          <p:cNvSpPr>
            <a:spLocks noGrp="1"/>
          </p:cNvSpPr>
          <p:nvPr>
            <p:ph type="ftr" sz="quarter" idx="11"/>
          </p:nvPr>
        </p:nvSpPr>
        <p:spPr/>
        <p:txBody>
          <a:bodyPr/>
          <a:lstStyle/>
          <a:p>
            <a:r>
              <a:rPr lang="en-US" smtClean="0"/>
              <a:t>CSM_Waterloo 2017</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16326010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CSM_Waterloo 2017</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1731096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593437"/>
            <a:ext cx="4374444" cy="4801315"/>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endParaRPr lang="en-US" dirty="0" smtClean="0"/>
          </a:p>
          <a:p>
            <a:pPr marL="742950" lvl="1" indent="-285750">
              <a:buFont typeface="Wingdings" charset="2"/>
              <a:buChar char="§"/>
            </a:pPr>
            <a:r>
              <a:rPr lang="en-US" dirty="0" smtClean="0"/>
              <a:t>Values replaced by estimated probability of observing variable given total</a:t>
            </a:r>
          </a:p>
          <a:p>
            <a:pPr marL="742950" lvl="1" indent="-285750">
              <a:buFont typeface="Wingdings" charset="2"/>
              <a:buChar char="§"/>
            </a:pPr>
            <a:r>
              <a:rPr lang="en-US" dirty="0" smtClean="0"/>
              <a:t>Highest counts have least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CSM_Waterloo 2017</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49626560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61953457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001096"/>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CSM_Waterloo 2017</a:t>
            </a:r>
            <a:endParaRPr lang="en-US"/>
          </a:p>
        </p:txBody>
      </p:sp>
      <p:sp>
        <p:nvSpPr>
          <p:cNvPr id="9" name="TextBox 8"/>
          <p:cNvSpPr txBox="1"/>
          <p:nvPr/>
        </p:nvSpPr>
        <p:spPr>
          <a:xfrm>
            <a:off x="6207125" y="6037263"/>
            <a:ext cx="2406578"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smtClean="0">
                <a:solidFill>
                  <a:schemeClr val="tx1">
                    <a:lumMod val="50000"/>
                    <a:lumOff val="50000"/>
                  </a:schemeClr>
                </a:solidFill>
              </a:rPr>
              <a:t>Microbiome</a:t>
            </a:r>
            <a:endParaRPr lang="en-US" sz="1200" dirty="0">
              <a:solidFill>
                <a:schemeClr val="tx1">
                  <a:lumMod val="50000"/>
                  <a:lumOff val="50000"/>
                </a:schemeClr>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092393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99066484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7486046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Sequencing data are high-dimensional</a:t>
            </a:r>
          </a:p>
          <a:p>
            <a:pPr lvl="1"/>
            <a:r>
              <a:rPr lang="en-US" dirty="0" smtClean="0"/>
              <a:t>Therefore statistical analyses can be wildly optimistic</a:t>
            </a:r>
          </a:p>
          <a:p>
            <a:r>
              <a:rPr lang="en-US" dirty="0" smtClean="0"/>
              <a:t>Sequencing data are sparse</a:t>
            </a:r>
          </a:p>
          <a:p>
            <a:pPr lvl="1"/>
            <a:r>
              <a:rPr lang="en-US" dirty="0" smtClean="0"/>
              <a:t>Therefore we need to estimate many of our values</a:t>
            </a:r>
          </a:p>
          <a:p>
            <a:r>
              <a:rPr lang="en-US" dirty="0"/>
              <a:t>Sequencing data are </a:t>
            </a:r>
            <a:r>
              <a:rPr lang="en-US" dirty="0" smtClean="0"/>
              <a:t>compositions</a:t>
            </a:r>
          </a:p>
          <a:p>
            <a:pPr lvl="1"/>
            <a:r>
              <a:rPr lang="en-US" dirty="0" smtClean="0"/>
              <a:t>Applies to any ?-</a:t>
            </a:r>
            <a:r>
              <a:rPr lang="en-US" dirty="0" err="1" smtClean="0"/>
              <a:t>Seq</a:t>
            </a:r>
            <a:r>
              <a:rPr lang="en-US" dirty="0" smtClean="0"/>
              <a:t> experiment</a:t>
            </a:r>
            <a:endParaRPr lang="en-US" dirty="0"/>
          </a:p>
          <a:p>
            <a:r>
              <a:rPr lang="en-US" b="1" dirty="0" smtClean="0">
                <a:solidFill>
                  <a:schemeClr val="bg1"/>
                </a:solidFill>
              </a:rPr>
              <a:t>Most </a:t>
            </a:r>
            <a:r>
              <a:rPr lang="en-US" b="1" dirty="0" smtClean="0">
                <a:solidFill>
                  <a:schemeClr val="bg1"/>
                </a:solidFill>
              </a:rPr>
              <a:t>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dirty="0" err="1" smtClean="0"/>
              <a:t>CSM_Waterloo</a:t>
            </a:r>
            <a:r>
              <a:rPr lang="en-US" dirty="0" smtClean="0"/>
              <a:t>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CSM_Waterloo 2017</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32553520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Ø</a:t>
            </a:r>
            <a:r>
              <a:rPr lang="en-US" dirty="0" smtClean="0"/>
              <a:t> metric</a:t>
            </a:r>
            <a:endParaRPr lang="en-US" dirty="0"/>
          </a:p>
        </p:txBody>
      </p:sp>
      <p:sp>
        <p:nvSpPr>
          <p:cNvPr id="3" name="Content Placeholder 2"/>
          <p:cNvSpPr>
            <a:spLocks noGrp="1"/>
          </p:cNvSpPr>
          <p:nvPr>
            <p:ph idx="1"/>
          </p:nvPr>
        </p:nvSpPr>
        <p:spPr/>
        <p:txBody>
          <a:bodyPr>
            <a:normAutofit/>
          </a:bodyPr>
          <a:lstStyle/>
          <a:p>
            <a:r>
              <a:rPr lang="en-US" dirty="0" err="1" smtClean="0">
                <a:latin typeface="Calibri" charset="0"/>
              </a:rPr>
              <a:t>Ø</a:t>
            </a:r>
            <a:r>
              <a:rPr lang="en-US" dirty="0" smtClean="0">
                <a:latin typeface="Calibri" charset="0"/>
              </a:rPr>
              <a:t> = 1 + ß2 -2ßr</a:t>
            </a:r>
          </a:p>
          <a:p>
            <a:pPr marL="0" indent="0">
              <a:buNone/>
            </a:pPr>
            <a:r>
              <a:rPr lang="en-US" dirty="0" smtClean="0">
                <a:latin typeface="Calibri" charset="0"/>
              </a:rPr>
              <a:t>    </a:t>
            </a:r>
          </a:p>
          <a:p>
            <a:pPr lvl="1"/>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clr</a:t>
            </a:r>
            <a:r>
              <a:rPr lang="en-US" dirty="0" smtClean="0">
                <a:latin typeface="Calibri" charset="0"/>
              </a:rPr>
              <a:t>(x</a:t>
            </a:r>
            <a:r>
              <a:rPr lang="en-US" baseline="-25000" dirty="0" smtClean="0">
                <a:latin typeface="Calibri" charset="0"/>
              </a:rPr>
              <a:t>i</a:t>
            </a:r>
            <a:r>
              <a:rPr lang="en-US" dirty="0" smtClean="0">
                <a:latin typeface="Calibri" charset="0"/>
              </a:rPr>
              <a:t>), </a:t>
            </a:r>
            <a:r>
              <a:rPr lang="en-US" dirty="0" err="1" smtClean="0">
                <a:latin typeface="Calibri" charset="0"/>
              </a:rPr>
              <a:t>x</a:t>
            </a:r>
            <a:r>
              <a:rPr lang="en-US" baseline="-25000" dirty="0" err="1" smtClean="0">
                <a:latin typeface="Calibri" charset="0"/>
              </a:rPr>
              <a:t>j</a:t>
            </a:r>
            <a:r>
              <a:rPr lang="en-US" dirty="0" smtClean="0">
                <a:latin typeface="Calibri" charset="0"/>
              </a:rPr>
              <a:t> = </a:t>
            </a:r>
            <a:r>
              <a:rPr lang="en-US" dirty="0" err="1" smtClean="0">
                <a:latin typeface="Calibri" charset="0"/>
              </a:rPr>
              <a:t>clr</a:t>
            </a:r>
            <a:r>
              <a:rPr lang="en-US" dirty="0" smtClean="0">
                <a:latin typeface="Calibri" charset="0"/>
              </a:rPr>
              <a:t>(</a:t>
            </a:r>
            <a:r>
              <a:rPr lang="en-US" baseline="-25000" dirty="0" err="1" smtClean="0">
                <a:latin typeface="Calibri" charset="0"/>
              </a:rPr>
              <a:t>xj</a:t>
            </a:r>
            <a:r>
              <a:rPr lang="en-US" dirty="0" smtClean="0">
                <a:latin typeface="Calibri" charset="0"/>
              </a:rPr>
              <a:t>)</a:t>
            </a:r>
          </a:p>
          <a:p>
            <a:pPr lvl="1"/>
            <a:endParaRPr lang="en-US" dirty="0" smtClean="0">
              <a:latin typeface="Calibri" charset="0"/>
            </a:endParaRPr>
          </a:p>
          <a:p>
            <a:pPr lvl="1"/>
            <a:r>
              <a:rPr lang="en-US" dirty="0" err="1" smtClean="0">
                <a:latin typeface="Calibri" charset="0"/>
              </a:rPr>
              <a:t>Ø</a:t>
            </a:r>
            <a:r>
              <a:rPr lang="en-US" baseline="-25000" dirty="0" err="1" smtClean="0">
                <a:latin typeface="Calibri" charset="0"/>
              </a:rPr>
              <a:t>ij</a:t>
            </a:r>
            <a:r>
              <a:rPr lang="en-US" dirty="0" smtClean="0">
                <a:latin typeface="Calibri" charset="0"/>
              </a:rPr>
              <a:t> </a:t>
            </a:r>
            <a:r>
              <a:rPr lang="en-US" dirty="0">
                <a:latin typeface="Calibri" charset="0"/>
              </a:rPr>
              <a:t>= </a:t>
            </a:r>
            <a:r>
              <a:rPr lang="en-US" dirty="0" smtClean="0">
                <a:latin typeface="Calibri" charset="0"/>
              </a:rPr>
              <a:t>( </a:t>
            </a:r>
            <a:r>
              <a:rPr lang="en-US" dirty="0" err="1" smtClean="0">
                <a:latin typeface="Calibri" charset="0"/>
              </a:rPr>
              <a:t>var</a:t>
            </a:r>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var</a:t>
            </a:r>
            <a:r>
              <a:rPr lang="en-US" dirty="0" smtClean="0">
                <a:latin typeface="Calibri" charset="0"/>
              </a:rPr>
              <a:t>(</a:t>
            </a:r>
            <a:r>
              <a:rPr lang="en-US" dirty="0" err="1" smtClean="0">
                <a:latin typeface="Calibri" charset="0"/>
              </a:rPr>
              <a:t>x</a:t>
            </a:r>
            <a:r>
              <a:rPr lang="en-US" baseline="-25000" dirty="0" err="1" smtClean="0">
                <a:latin typeface="Calibri" charset="0"/>
              </a:rPr>
              <a:t>j</a:t>
            </a:r>
            <a:r>
              <a:rPr lang="en-US" dirty="0" smtClean="0">
                <a:latin typeface="Calibri" charset="0"/>
              </a:rPr>
              <a:t>) ) / (</a:t>
            </a:r>
            <a:r>
              <a:rPr lang="en-US" dirty="0" err="1" smtClean="0">
                <a:latin typeface="Calibri" charset="0"/>
              </a:rPr>
              <a:t>var</a:t>
            </a:r>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var</a:t>
            </a:r>
            <a:r>
              <a:rPr lang="en-US" dirty="0" smtClean="0">
                <a:latin typeface="Calibri" charset="0"/>
              </a:rPr>
              <a:t>(</a:t>
            </a:r>
            <a:r>
              <a:rPr lang="en-US" dirty="0" err="1" smtClean="0">
                <a:latin typeface="Calibri" charset="0"/>
              </a:rPr>
              <a:t>x</a:t>
            </a:r>
            <a:r>
              <a:rPr lang="en-US" baseline="-25000" dirty="0" err="1" smtClean="0">
                <a:latin typeface="Calibri" charset="0"/>
              </a:rPr>
              <a:t>j</a:t>
            </a:r>
            <a:r>
              <a:rPr lang="en-US" dirty="0" smtClean="0">
                <a:latin typeface="Calibri" charset="0"/>
              </a:rPr>
              <a:t>))</a:t>
            </a:r>
            <a:endParaRPr lang="en-US" dirty="0">
              <a:latin typeface="Calibri" charset="0"/>
            </a:endParaRPr>
          </a:p>
          <a:p>
            <a:pPr lvl="1"/>
            <a:endParaRPr lang="en-US" dirty="0"/>
          </a:p>
        </p:txBody>
      </p:sp>
      <p:pic>
        <p:nvPicPr>
          <p:cNvPr id="4" name="Picture 3"/>
          <p:cNvPicPr>
            <a:picLocks noChangeAspect="1"/>
          </p:cNvPicPr>
          <p:nvPr/>
        </p:nvPicPr>
        <p:blipFill>
          <a:blip r:embed="rId2"/>
          <a:stretch>
            <a:fillRect/>
          </a:stretch>
        </p:blipFill>
        <p:spPr>
          <a:xfrm>
            <a:off x="4903947" y="1545338"/>
            <a:ext cx="2912263" cy="1440130"/>
          </a:xfrm>
          <a:prstGeom prst="rect">
            <a:avLst/>
          </a:prstGeom>
        </p:spPr>
      </p:pic>
      <p:sp>
        <p:nvSpPr>
          <p:cNvPr id="5" name="Rectangle 4"/>
          <p:cNvSpPr/>
          <p:nvPr/>
        </p:nvSpPr>
        <p:spPr>
          <a:xfrm>
            <a:off x="5812621" y="5941497"/>
            <a:ext cx="2276510" cy="307777"/>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2015</a:t>
            </a:r>
          </a:p>
        </p:txBody>
      </p:sp>
      <p:sp>
        <p:nvSpPr>
          <p:cNvPr id="6" name="Footer Placeholder 5"/>
          <p:cNvSpPr>
            <a:spLocks noGrp="1"/>
          </p:cNvSpPr>
          <p:nvPr>
            <p:ph type="ftr" sz="quarter" idx="11"/>
          </p:nvPr>
        </p:nvSpPr>
        <p:spPr/>
        <p:txBody>
          <a:bodyPr/>
          <a:lstStyle/>
          <a:p>
            <a:r>
              <a:rPr lang="en-US" smtClean="0"/>
              <a:t>CSM_Waterloo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259935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problem is -</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a:t>
            </a:r>
          </a:p>
          <a:p>
            <a:r>
              <a:rPr lang="en-US" dirty="0">
                <a:solidFill>
                  <a:schemeClr val="bg1">
                    <a:lumMod val="75000"/>
                  </a:schemeClr>
                </a:solidFill>
              </a:rPr>
              <a:t>Sequencing data are </a:t>
            </a:r>
            <a:r>
              <a:rPr lang="en-US" dirty="0" smtClean="0">
                <a:solidFill>
                  <a:schemeClr val="bg1">
                    <a:lumMod val="75000"/>
                  </a:schemeClr>
                </a:solidFill>
              </a:rPr>
              <a:t>compositions</a:t>
            </a:r>
          </a:p>
          <a:p>
            <a:pPr marL="742950" lvl="2" indent="-342900"/>
            <a:r>
              <a:rPr lang="en-US" dirty="0">
                <a:solidFill>
                  <a:schemeClr val="bg1">
                    <a:lumMod val="75000"/>
                  </a:schemeClr>
                </a:solidFill>
              </a:rPr>
              <a:t>Applies to any ?-</a:t>
            </a:r>
            <a:r>
              <a:rPr lang="en-US" dirty="0" err="1">
                <a:solidFill>
                  <a:schemeClr val="bg1">
                    <a:lumMod val="75000"/>
                  </a:schemeClr>
                </a:solidFill>
              </a:rPr>
              <a:t>Seq</a:t>
            </a:r>
            <a:r>
              <a:rPr lang="en-US" dirty="0">
                <a:solidFill>
                  <a:schemeClr val="bg1">
                    <a:lumMod val="75000"/>
                  </a:schemeClr>
                </a:solidFill>
              </a:rPr>
              <a:t> </a:t>
            </a:r>
            <a:r>
              <a:rPr lang="en-US" dirty="0" smtClean="0">
                <a:solidFill>
                  <a:schemeClr val="bg1">
                    <a:lumMod val="75000"/>
                  </a:schemeClr>
                </a:solidFill>
              </a:rPr>
              <a:t>experiment</a:t>
            </a:r>
            <a:endParaRPr lang="en-US" dirty="0">
              <a:solidFill>
                <a:schemeClr val="bg1">
                  <a:lumMod val="75000"/>
                </a:schemeClr>
              </a:solidFill>
            </a:endParaRPr>
          </a:p>
          <a:p>
            <a:r>
              <a:rPr lang="en-US" b="1" dirty="0" smtClean="0"/>
              <a:t>Most </a:t>
            </a:r>
            <a:r>
              <a:rPr lang="en-US" b="1" dirty="0"/>
              <a:t>of us are unaware of </a:t>
            </a:r>
            <a:r>
              <a:rPr lang="en-US" b="1" dirty="0" smtClean="0"/>
              <a:t>the implications</a:t>
            </a:r>
            <a:endParaRPr lang="en-US" b="1" dirty="0">
              <a:solidFill>
                <a:schemeClr val="bg1"/>
              </a:solidFill>
            </a:endParaRPr>
          </a:p>
        </p:txBody>
      </p:sp>
      <p:sp>
        <p:nvSpPr>
          <p:cNvPr id="4" name="Footer Placeholder 3"/>
          <p:cNvSpPr>
            <a:spLocks noGrp="1"/>
          </p:cNvSpPr>
          <p:nvPr>
            <p:ph type="ftr" sz="quarter" idx="11"/>
          </p:nvPr>
        </p:nvSpPr>
        <p:spPr/>
        <p:txBody>
          <a:bodyPr/>
          <a:lstStyle/>
          <a:p>
            <a:r>
              <a:rPr lang="en-US" smtClean="0"/>
              <a:t>CSM_Waterloo 2017</a:t>
            </a:r>
            <a:endParaRPr lang="en-US"/>
          </a:p>
        </p:txBody>
      </p:sp>
    </p:spTree>
    <p:extLst>
      <p:ext uri="{BB962C8B-B14F-4D97-AF65-F5344CB8AC3E}">
        <p14:creationId xmlns:p14="http://schemas.microsoft.com/office/powerpoint/2010/main" val="28034237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53359" y="2015534"/>
            <a:ext cx="8229600" cy="4525963"/>
          </a:xfrm>
        </p:spPr>
        <p:txBody>
          <a:bodyPr>
            <a:normAutofit fontScale="62500" lnSpcReduction="20000"/>
          </a:bodyPr>
          <a:lstStyle/>
          <a:p>
            <a:r>
              <a:rPr lang="en-US" dirty="0"/>
              <a:t>It has been drawn to our attention that the </a:t>
            </a:r>
            <a:r>
              <a:rPr lang="en-US" b="1" dirty="0">
                <a:solidFill>
                  <a:srgbClr val="FF0000"/>
                </a:solidFill>
              </a:rPr>
              <a:t>methods</a:t>
            </a:r>
            <a:r>
              <a:rPr lang="en-US" b="1" dirty="0"/>
              <a:t> </a:t>
            </a:r>
            <a:r>
              <a:rPr lang="en-US" dirty="0"/>
              <a:t>described in the main text and the Supplementary Information of this Article have been </a:t>
            </a:r>
            <a:r>
              <a:rPr lang="en-US" b="1" dirty="0">
                <a:solidFill>
                  <a:srgbClr val="FF0000"/>
                </a:solidFill>
              </a:rPr>
              <a:t>considered by some researchers to be insufficient to enable them to identify </a:t>
            </a:r>
            <a:r>
              <a:rPr lang="en-US" b="1" dirty="0" err="1">
                <a:solidFill>
                  <a:srgbClr val="FF0000"/>
                </a:solidFill>
              </a:rPr>
              <a:t>enterotypes</a:t>
            </a:r>
            <a:r>
              <a:rPr lang="en-US" b="1" dirty="0">
                <a:solidFill>
                  <a:srgbClr val="FF0000"/>
                </a:solidFill>
              </a:rPr>
              <a:t> </a:t>
            </a:r>
            <a:r>
              <a:rPr lang="en-US" dirty="0"/>
              <a:t>in their own data sets. </a:t>
            </a:r>
            <a:r>
              <a:rPr lang="en-US" dirty="0" err="1"/>
              <a:t>Enterotypes</a:t>
            </a:r>
            <a:r>
              <a:rPr lang="en-US" dirty="0"/>
              <a:t> were </a:t>
            </a:r>
            <a:r>
              <a:rPr lang="en-US" dirty="0" smtClean="0"/>
              <a:t>originally </a:t>
            </a:r>
            <a:r>
              <a:rPr lang="en-US" dirty="0"/>
              <a:t>defined in this Article (page 177) as ‘‘</a:t>
            </a:r>
            <a:r>
              <a:rPr lang="en-US" b="1" dirty="0">
                <a:solidFill>
                  <a:schemeClr val="tx2">
                    <a:lumMod val="60000"/>
                    <a:lumOff val="40000"/>
                  </a:schemeClr>
                </a:solidFill>
              </a:rPr>
              <a:t>densely populated areas in a multi-dimensional space of community composition</a:t>
            </a:r>
            <a:r>
              <a:rPr lang="en-US" dirty="0"/>
              <a:t>’’ and should not be seen as discrete clusters, but as a way of stratifying samples to reduce complexity. Additionally, the Fig. 2 legend should not imply that between-class analysis is simply a method of visualizing principal component analysis (PCA); rather, it is a supervised rather than an unsupervised analysis of data because it incorporates the outcome of clustering of data. </a:t>
            </a:r>
            <a:r>
              <a:rPr lang="en-US" b="1" dirty="0">
                <a:solidFill>
                  <a:srgbClr val="FF0000"/>
                </a:solidFill>
              </a:rPr>
              <a:t>To simplify </a:t>
            </a:r>
            <a:r>
              <a:rPr lang="en-US" b="1" dirty="0" err="1">
                <a:solidFill>
                  <a:srgbClr val="FF0000"/>
                </a:solidFill>
              </a:rPr>
              <a:t>enterotype</a:t>
            </a:r>
            <a:r>
              <a:rPr lang="en-US" b="1" dirty="0">
                <a:solidFill>
                  <a:srgbClr val="FF0000"/>
                </a:solidFill>
              </a:rPr>
              <a:t> identification in the original and other data sets, we have developed a comprehensive tutorial</a:t>
            </a:r>
            <a:r>
              <a:rPr lang="en-US" dirty="0"/>
              <a:t> at http://</a:t>
            </a:r>
            <a:r>
              <a:rPr lang="en-US" dirty="0" err="1"/>
              <a:t>enterotype.embl.de</a:t>
            </a:r>
            <a:r>
              <a:rPr lang="en-US" dirty="0"/>
              <a:t>—which is a website on </a:t>
            </a:r>
            <a:r>
              <a:rPr lang="en-US" dirty="0" err="1"/>
              <a:t>enterotypes</a:t>
            </a:r>
            <a:r>
              <a:rPr lang="en-US" dirty="0"/>
              <a:t> that will be updated as methods improve. We thank </a:t>
            </a:r>
            <a:r>
              <a:rPr lang="en-US" dirty="0" err="1"/>
              <a:t>Ivica</a:t>
            </a:r>
            <a:r>
              <a:rPr lang="en-US" dirty="0"/>
              <a:t> </a:t>
            </a:r>
            <a:r>
              <a:rPr lang="en-US" dirty="0" err="1"/>
              <a:t>Letunic</a:t>
            </a:r>
            <a:r>
              <a:rPr lang="en-US" dirty="0"/>
              <a:t> and Paul </a:t>
            </a:r>
            <a:r>
              <a:rPr lang="en-US" dirty="0" err="1"/>
              <a:t>Costea</a:t>
            </a:r>
            <a:r>
              <a:rPr lang="en-US" dirty="0"/>
              <a:t> from EMBL for setting up the tutorial. </a:t>
            </a:r>
            <a:endParaRPr lang="en-US" dirty="0" smtClean="0"/>
          </a:p>
          <a:p>
            <a:endParaRPr lang="en-US" dirty="0"/>
          </a:p>
        </p:txBody>
      </p:sp>
      <p:pic>
        <p:nvPicPr>
          <p:cNvPr id="4" name="Content Placeholder 3"/>
          <p:cNvPicPr>
            <a:picLocks noChangeAspect="1"/>
          </p:cNvPicPr>
          <p:nvPr/>
        </p:nvPicPr>
        <p:blipFill>
          <a:blip r:embed="rId2"/>
          <a:srcRect t="-38339" b="-38339"/>
          <a:stretch>
            <a:fillRect/>
          </a:stretch>
        </p:blipFill>
        <p:spPr>
          <a:xfrm>
            <a:off x="233542" y="-614351"/>
            <a:ext cx="8229600" cy="2914650"/>
          </a:xfrm>
          <a:prstGeom prst="rect">
            <a:avLst/>
          </a:prstGeom>
        </p:spPr>
      </p:pic>
      <p:sp>
        <p:nvSpPr>
          <p:cNvPr id="5" name="Footer Placeholder 4"/>
          <p:cNvSpPr>
            <a:spLocks noGrp="1"/>
          </p:cNvSpPr>
          <p:nvPr>
            <p:ph type="ftr" sz="quarter" idx="11"/>
          </p:nvPr>
        </p:nvSpPr>
        <p:spPr/>
        <p:txBody>
          <a:bodyPr/>
          <a:lstStyle/>
          <a:p>
            <a:r>
              <a:rPr lang="it-IT" smtClean="0"/>
              <a:t>CSM_Waterloo 2017</a:t>
            </a:r>
            <a:endParaRPr lang="en-US"/>
          </a:p>
        </p:txBody>
      </p:sp>
      <p:sp>
        <p:nvSpPr>
          <p:cNvPr id="6" name="TextBox 5"/>
          <p:cNvSpPr txBox="1"/>
          <p:nvPr/>
        </p:nvSpPr>
        <p:spPr>
          <a:xfrm>
            <a:off x="4584095" y="6005881"/>
            <a:ext cx="4472724" cy="276999"/>
          </a:xfrm>
          <a:prstGeom prst="rect">
            <a:avLst/>
          </a:prstGeom>
          <a:noFill/>
        </p:spPr>
        <p:txBody>
          <a:bodyPr wrap="none" rtlCol="0">
            <a:spAutoFit/>
          </a:bodyPr>
          <a:lstStyle/>
          <a:p>
            <a:r>
              <a:rPr lang="en-US" sz="1200" dirty="0" err="1" smtClean="0"/>
              <a:t>Arumugam</a:t>
            </a:r>
            <a:r>
              <a:rPr lang="en-US" sz="1200" dirty="0" smtClean="0"/>
              <a:t>, Nature 2011 </a:t>
            </a:r>
            <a:r>
              <a:rPr lang="en-US" sz="1200" b="1" i="1" dirty="0" err="1"/>
              <a:t>Enterotypes</a:t>
            </a:r>
            <a:r>
              <a:rPr lang="en-US" sz="1200" b="1" i="1" dirty="0"/>
              <a:t> of the human gut </a:t>
            </a:r>
            <a:r>
              <a:rPr lang="en-US" sz="1200" b="1" i="1" dirty="0" err="1"/>
              <a:t>microbiome</a:t>
            </a:r>
            <a:endParaRPr lang="en-US" sz="1200" dirty="0"/>
          </a:p>
        </p:txBody>
      </p:sp>
    </p:spTree>
    <p:extLst>
      <p:ext uri="{BB962C8B-B14F-4D97-AF65-F5344CB8AC3E}">
        <p14:creationId xmlns:p14="http://schemas.microsoft.com/office/powerpoint/2010/main" val="30260290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be clear</a:t>
            </a:r>
            <a:endParaRPr lang="en-US" dirty="0"/>
          </a:p>
        </p:txBody>
      </p:sp>
      <p:pic>
        <p:nvPicPr>
          <p:cNvPr id="6" name="Content Placeholder 5"/>
          <p:cNvPicPr>
            <a:picLocks noGrp="1" noChangeAspect="1"/>
          </p:cNvPicPr>
          <p:nvPr>
            <p:ph idx="1"/>
          </p:nvPr>
        </p:nvPicPr>
        <p:blipFill>
          <a:blip r:embed="rId3"/>
          <a:srcRect l="-12550" r="-12550"/>
          <a:stretch>
            <a:fillRect/>
          </a:stretch>
        </p:blipFill>
        <p:spPr>
          <a:xfrm>
            <a:off x="-105229" y="2667001"/>
            <a:ext cx="4598710" cy="2529113"/>
          </a:xfrm>
        </p:spPr>
      </p:pic>
      <p:sp>
        <p:nvSpPr>
          <p:cNvPr id="4" name="Footer Placeholder 3"/>
          <p:cNvSpPr>
            <a:spLocks noGrp="1"/>
          </p:cNvSpPr>
          <p:nvPr>
            <p:ph type="ftr" sz="quarter" idx="11"/>
          </p:nvPr>
        </p:nvSpPr>
        <p:spPr/>
        <p:txBody>
          <a:bodyPr/>
          <a:lstStyle/>
          <a:p>
            <a:r>
              <a:rPr lang="it-IT" smtClean="0"/>
              <a:t>CSM_Waterloo 2017</a:t>
            </a:r>
            <a:endParaRPr lang="en-US" dirty="0"/>
          </a:p>
        </p:txBody>
      </p:sp>
      <p:pic>
        <p:nvPicPr>
          <p:cNvPr id="7" name="Picture 6"/>
          <p:cNvPicPr>
            <a:picLocks noChangeAspect="1"/>
          </p:cNvPicPr>
          <p:nvPr/>
        </p:nvPicPr>
        <p:blipFill>
          <a:blip r:embed="rId4"/>
          <a:stretch>
            <a:fillRect/>
          </a:stretch>
        </p:blipFill>
        <p:spPr>
          <a:xfrm>
            <a:off x="5226393" y="2126342"/>
            <a:ext cx="3347685" cy="3556001"/>
          </a:xfrm>
          <a:prstGeom prst="rect">
            <a:avLst/>
          </a:prstGeom>
        </p:spPr>
      </p:pic>
      <p:sp>
        <p:nvSpPr>
          <p:cNvPr id="8" name="TextBox 7"/>
          <p:cNvSpPr txBox="1"/>
          <p:nvPr/>
        </p:nvSpPr>
        <p:spPr>
          <a:xfrm>
            <a:off x="4354286" y="3574534"/>
            <a:ext cx="437477" cy="369332"/>
          </a:xfrm>
          <a:prstGeom prst="rect">
            <a:avLst/>
          </a:prstGeom>
          <a:noFill/>
        </p:spPr>
        <p:txBody>
          <a:bodyPr wrap="none" rtlCol="0">
            <a:spAutoFit/>
          </a:bodyPr>
          <a:lstStyle/>
          <a:p>
            <a:r>
              <a:rPr lang="en-US" dirty="0"/>
              <a:t>v</a:t>
            </a:r>
            <a:r>
              <a:rPr lang="en-US" dirty="0" smtClean="0"/>
              <a:t>s.</a:t>
            </a:r>
            <a:endParaRPr lang="en-US" dirty="0"/>
          </a:p>
        </p:txBody>
      </p:sp>
    </p:spTree>
    <p:extLst>
      <p:ext uri="{BB962C8B-B14F-4D97-AF65-F5344CB8AC3E}">
        <p14:creationId xmlns:p14="http://schemas.microsoft.com/office/powerpoint/2010/main" val="16752698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a:t>
            </a:r>
            <a:r>
              <a:rPr lang="en-US" dirty="0" err="1" smtClean="0"/>
              <a:t>enterotype</a:t>
            </a:r>
            <a:r>
              <a:rPr lang="en-US" dirty="0" smtClean="0"/>
              <a:t>’ is not the community</a:t>
            </a:r>
            <a:endParaRPr lang="en-US" dirty="0"/>
          </a:p>
        </p:txBody>
      </p:sp>
      <p:pic>
        <p:nvPicPr>
          <p:cNvPr id="6" name="Content Placeholder 5" descr="enterotyp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3" r="-233"/>
          <a:stretch/>
        </p:blipFill>
        <p:spPr>
          <a:xfrm>
            <a:off x="457200" y="1600200"/>
            <a:ext cx="4537053" cy="4525963"/>
          </a:xfrm>
        </p:spPr>
      </p:pic>
      <p:sp>
        <p:nvSpPr>
          <p:cNvPr id="4" name="TextBox 3"/>
          <p:cNvSpPr txBox="1"/>
          <p:nvPr/>
        </p:nvSpPr>
        <p:spPr>
          <a:xfrm>
            <a:off x="5231938" y="1227029"/>
            <a:ext cx="3754252" cy="5016759"/>
          </a:xfrm>
          <a:prstGeom prst="rect">
            <a:avLst/>
          </a:prstGeom>
          <a:noFill/>
        </p:spPr>
        <p:txBody>
          <a:bodyPr wrap="square" rtlCol="0">
            <a:spAutoFit/>
          </a:bodyPr>
          <a:lstStyle/>
          <a:p>
            <a:r>
              <a:rPr lang="en-US" sz="1400" dirty="0" smtClean="0"/>
              <a:t>http://</a:t>
            </a:r>
            <a:r>
              <a:rPr lang="en-US" sz="1400" dirty="0" err="1" smtClean="0"/>
              <a:t>enterotype.embl.de</a:t>
            </a:r>
            <a:r>
              <a:rPr lang="en-US" sz="1400" dirty="0" smtClean="0"/>
              <a:t>/</a:t>
            </a:r>
            <a:r>
              <a:rPr lang="en-US" sz="1400" dirty="0" err="1" smtClean="0"/>
              <a:t>enterotypes.html</a:t>
            </a:r>
            <a:endParaRPr lang="en-US" sz="1400" dirty="0" smtClean="0"/>
          </a:p>
          <a:p>
            <a:endParaRPr lang="en-US" dirty="0" smtClean="0"/>
          </a:p>
          <a:p>
            <a:r>
              <a:rPr lang="en-US" dirty="0" smtClean="0"/>
              <a:t>Following their recipe exactly, we can reproduce the result</a:t>
            </a:r>
          </a:p>
          <a:p>
            <a:endParaRPr lang="en-US" dirty="0" smtClean="0"/>
          </a:p>
          <a:p>
            <a:r>
              <a:rPr lang="en-US" dirty="0" smtClean="0"/>
              <a:t>But </a:t>
            </a:r>
            <a:r>
              <a:rPr lang="is-IS" dirty="0" smtClean="0"/>
              <a:t>…</a:t>
            </a:r>
            <a:endParaRPr lang="en-US" dirty="0" smtClean="0"/>
          </a:p>
          <a:p>
            <a:pPr lvl="1"/>
            <a:r>
              <a:rPr lang="en-US" dirty="0" smtClean="0"/>
              <a:t>Dropping one or more taxa shows that the conclusions are very fragile</a:t>
            </a:r>
          </a:p>
          <a:p>
            <a:pPr lvl="1"/>
            <a:endParaRPr lang="en-US" dirty="0" smtClean="0"/>
          </a:p>
          <a:p>
            <a:pPr lvl="1"/>
            <a:r>
              <a:rPr lang="en-US" dirty="0" smtClean="0"/>
              <a:t>Can </a:t>
            </a:r>
            <a:r>
              <a:rPr lang="en-US" i="1" dirty="0" smtClean="0"/>
              <a:t>draw</a:t>
            </a:r>
            <a:r>
              <a:rPr lang="en-US" dirty="0" smtClean="0"/>
              <a:t> three groups even if only two present</a:t>
            </a:r>
          </a:p>
          <a:p>
            <a:pPr lvl="1"/>
            <a:endParaRPr lang="en-US" dirty="0"/>
          </a:p>
          <a:p>
            <a:pPr lvl="1"/>
            <a:r>
              <a:rPr lang="en-US" dirty="0" smtClean="0"/>
              <a:t>Even changing how we normalize the data affects the result</a:t>
            </a:r>
          </a:p>
          <a:p>
            <a:pPr lvl="1"/>
            <a:endParaRPr lang="en-US" dirty="0"/>
          </a:p>
          <a:p>
            <a:r>
              <a:rPr lang="en-US" dirty="0" smtClean="0"/>
              <a:t>So are </a:t>
            </a:r>
            <a:r>
              <a:rPr lang="en-US" dirty="0" err="1" smtClean="0"/>
              <a:t>enterotypes</a:t>
            </a:r>
            <a:r>
              <a:rPr lang="en-US" dirty="0" smtClean="0"/>
              <a:t> real? Or an artifact of the analysis?</a:t>
            </a:r>
            <a:endParaRPr lang="en-US" dirty="0"/>
          </a:p>
        </p:txBody>
      </p:sp>
      <p:sp>
        <p:nvSpPr>
          <p:cNvPr id="3" name="Footer Placeholder 2"/>
          <p:cNvSpPr>
            <a:spLocks noGrp="1"/>
          </p:cNvSpPr>
          <p:nvPr>
            <p:ph type="ftr" sz="quarter" idx="11"/>
          </p:nvPr>
        </p:nvSpPr>
        <p:spPr/>
        <p:txBody>
          <a:bodyPr/>
          <a:lstStyle/>
          <a:p>
            <a:r>
              <a:rPr lang="it-IT" smtClean="0"/>
              <a:t>CSM_Waterloo 2017</a:t>
            </a:r>
            <a:endParaRPr lang="en-US"/>
          </a:p>
        </p:txBody>
      </p:sp>
    </p:spTree>
    <p:extLst>
      <p:ext uri="{BB962C8B-B14F-4D97-AF65-F5344CB8AC3E}">
        <p14:creationId xmlns:p14="http://schemas.microsoft.com/office/powerpoint/2010/main" val="39221185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a:srcRect l="2038" t="116807" r="-2038" b="-117371"/>
          <a:stretch/>
        </p:blipFill>
        <p:spPr>
          <a:xfrm>
            <a:off x="457200" y="2699669"/>
            <a:ext cx="8229600" cy="2324273"/>
          </a:xfrm>
        </p:spPr>
      </p:pic>
      <p:pic>
        <p:nvPicPr>
          <p:cNvPr id="3" name="Picture 2"/>
          <p:cNvPicPr>
            <a:picLocks noChangeAspect="1"/>
          </p:cNvPicPr>
          <p:nvPr/>
        </p:nvPicPr>
        <p:blipFill>
          <a:blip r:embed="rId4"/>
          <a:stretch>
            <a:fillRect/>
          </a:stretch>
        </p:blipFill>
        <p:spPr>
          <a:xfrm>
            <a:off x="1056283" y="2212272"/>
            <a:ext cx="2857725" cy="1546257"/>
          </a:xfrm>
          <a:prstGeom prst="rect">
            <a:avLst/>
          </a:prstGeom>
        </p:spPr>
      </p:pic>
      <p:pic>
        <p:nvPicPr>
          <p:cNvPr id="5" name="Picture 4"/>
          <p:cNvPicPr>
            <a:picLocks noChangeAspect="1"/>
          </p:cNvPicPr>
          <p:nvPr/>
        </p:nvPicPr>
        <p:blipFill>
          <a:blip r:embed="rId5"/>
          <a:stretch>
            <a:fillRect/>
          </a:stretch>
        </p:blipFill>
        <p:spPr>
          <a:xfrm>
            <a:off x="5741992" y="2200382"/>
            <a:ext cx="2861629" cy="1558147"/>
          </a:xfrm>
          <a:prstGeom prst="rect">
            <a:avLst/>
          </a:prstGeom>
        </p:spPr>
      </p:pic>
      <p:pic>
        <p:nvPicPr>
          <p:cNvPr id="7" name="Picture 6"/>
          <p:cNvPicPr>
            <a:picLocks noChangeAspect="1"/>
          </p:cNvPicPr>
          <p:nvPr/>
        </p:nvPicPr>
        <p:blipFill>
          <a:blip r:embed="rId6"/>
          <a:stretch>
            <a:fillRect/>
          </a:stretch>
        </p:blipFill>
        <p:spPr>
          <a:xfrm>
            <a:off x="2380354" y="3915602"/>
            <a:ext cx="4784675" cy="2586161"/>
          </a:xfrm>
          <a:prstGeom prst="rect">
            <a:avLst/>
          </a:prstGeom>
        </p:spPr>
      </p:pic>
      <p:pic>
        <p:nvPicPr>
          <p:cNvPr id="8" name="Picture 7"/>
          <p:cNvPicPr>
            <a:picLocks noChangeAspect="1"/>
          </p:cNvPicPr>
          <p:nvPr/>
        </p:nvPicPr>
        <p:blipFill>
          <a:blip r:embed="rId7"/>
          <a:stretch>
            <a:fillRect/>
          </a:stretch>
        </p:blipFill>
        <p:spPr>
          <a:xfrm>
            <a:off x="0" y="0"/>
            <a:ext cx="9144000" cy="2002199"/>
          </a:xfrm>
          <a:prstGeom prst="rect">
            <a:avLst/>
          </a:prstGeom>
        </p:spPr>
      </p:pic>
      <p:sp>
        <p:nvSpPr>
          <p:cNvPr id="6" name="Footer Placeholder 5"/>
          <p:cNvSpPr>
            <a:spLocks noGrp="1"/>
          </p:cNvSpPr>
          <p:nvPr>
            <p:ph type="ftr" sz="quarter" idx="11"/>
          </p:nvPr>
        </p:nvSpPr>
        <p:spPr/>
        <p:txBody>
          <a:bodyPr/>
          <a:lstStyle/>
          <a:p>
            <a:r>
              <a:rPr lang="it-IT" smtClean="0"/>
              <a:t>CSM_Waterloo 2017</a:t>
            </a:r>
            <a:endParaRPr lang="en-US"/>
          </a:p>
        </p:txBody>
      </p:sp>
    </p:spTree>
    <p:extLst>
      <p:ext uri="{BB962C8B-B14F-4D97-AF65-F5344CB8AC3E}">
        <p14:creationId xmlns:p14="http://schemas.microsoft.com/office/powerpoint/2010/main" val="308901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8644</TotalTime>
  <Words>3172</Words>
  <Application>Microsoft Macintosh PowerPoint</Application>
  <PresentationFormat>On-screen Show (4:3)</PresentationFormat>
  <Paragraphs>495</Paragraphs>
  <Slides>41</Slides>
  <Notes>13</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Enterotypes, Autism, Aliens and the Elderly: the microbiome as a composition</vt:lpstr>
      <vt:lpstr>We need to talk more …</vt:lpstr>
      <vt:lpstr>‘Donalds’ give the best quotes</vt:lpstr>
      <vt:lpstr>PowerPoint Presentation</vt:lpstr>
      <vt:lpstr>The biggest problem is -</vt:lpstr>
      <vt:lpstr>PowerPoint Presentation</vt:lpstr>
      <vt:lpstr>Let’s be clear</vt:lpstr>
      <vt:lpstr>An ‘enterotype’ is not the community</vt:lpstr>
      <vt:lpstr>PowerPoint Presentation</vt:lpstr>
      <vt:lpstr>Autism</vt:lpstr>
      <vt:lpstr>Bf did not change the microbiota!</vt:lpstr>
      <vt:lpstr>So we have …</vt:lpstr>
      <vt:lpstr>We imagine</vt:lpstr>
      <vt:lpstr>Counting our things</vt:lpstr>
      <vt:lpstr>HTS is not counting</vt:lpstr>
      <vt:lpstr>Effect of a constant sum?</vt:lpstr>
      <vt:lpstr>Spurious correlation in CoDa</vt:lpstr>
      <vt:lpstr>But my data are not affected …</vt:lpstr>
      <vt:lpstr>The sequencing meat grinder</vt:lpstr>
      <vt:lpstr>CoDa</vt:lpstr>
      <vt:lpstr>CoDa properties and the clr</vt:lpstr>
      <vt:lpstr>The 0 in the room</vt:lpstr>
      <vt:lpstr>Examine variance of the ratio between parts</vt:lpstr>
      <vt:lpstr>Applying analysis tools based on variance of the ratios between parts</vt:lpstr>
      <vt:lpstr>Meta-transcriptome of H vs. BV</vt:lpstr>
      <vt:lpstr>Gene or function</vt:lpstr>
      <vt:lpstr>What separates BV subgroups?</vt:lpstr>
      <vt:lpstr>Summary</vt:lpstr>
      <vt:lpstr>Conclusions</vt:lpstr>
      <vt:lpstr>Acknowledgments</vt:lpstr>
      <vt:lpstr>Reading &amp; Sources</vt:lpstr>
      <vt:lpstr>Fake Correlations!!!</vt:lpstr>
      <vt:lpstr>The Ø metric propr, CoDaSeq</vt:lpstr>
      <vt:lpstr>Where is the noise?</vt:lpstr>
      <vt:lpstr>Bayesian estimate</vt:lpstr>
      <vt:lpstr>Modeling technical variation</vt:lpstr>
      <vt:lpstr>Find test values not affected by random sampling</vt:lpstr>
      <vt:lpstr>Effect-sizes</vt:lpstr>
      <vt:lpstr>P-values are not reliable</vt:lpstr>
      <vt:lpstr>Effect sizes are stable estimates</vt:lpstr>
      <vt:lpstr>The Ø metric</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178</cp:revision>
  <dcterms:created xsi:type="dcterms:W3CDTF">2016-05-10T15:50:17Z</dcterms:created>
  <dcterms:modified xsi:type="dcterms:W3CDTF">2017-06-22T11:59:53Z</dcterms:modified>
</cp:coreProperties>
</file>